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9" r:id="rId1"/>
  </p:sldMasterIdLst>
  <p:notesMasterIdLst>
    <p:notesMasterId r:id="rId88"/>
  </p:notesMasterIdLst>
  <p:handoutMasterIdLst>
    <p:handoutMasterId r:id="rId89"/>
  </p:handoutMasterIdLst>
  <p:sldIdLst>
    <p:sldId id="256" r:id="rId2"/>
    <p:sldId id="536" r:id="rId3"/>
    <p:sldId id="628" r:id="rId4"/>
    <p:sldId id="625" r:id="rId5"/>
    <p:sldId id="607" r:id="rId6"/>
    <p:sldId id="526" r:id="rId7"/>
    <p:sldId id="537" r:id="rId8"/>
    <p:sldId id="562" r:id="rId9"/>
    <p:sldId id="538" r:id="rId10"/>
    <p:sldId id="539" r:id="rId11"/>
    <p:sldId id="606" r:id="rId12"/>
    <p:sldId id="608" r:id="rId13"/>
    <p:sldId id="609" r:id="rId14"/>
    <p:sldId id="455" r:id="rId15"/>
    <p:sldId id="456" r:id="rId16"/>
    <p:sldId id="610" r:id="rId17"/>
    <p:sldId id="489" r:id="rId18"/>
    <p:sldId id="480" r:id="rId19"/>
    <p:sldId id="522" r:id="rId20"/>
    <p:sldId id="458" r:id="rId21"/>
    <p:sldId id="473" r:id="rId22"/>
    <p:sldId id="459" r:id="rId23"/>
    <p:sldId id="498" r:id="rId24"/>
    <p:sldId id="558" r:id="rId25"/>
    <p:sldId id="399" r:id="rId26"/>
    <p:sldId id="453" r:id="rId27"/>
    <p:sldId id="334" r:id="rId28"/>
    <p:sldId id="613" r:id="rId29"/>
    <p:sldId id="616" r:id="rId30"/>
    <p:sldId id="490" r:id="rId31"/>
    <p:sldId id="407" r:id="rId32"/>
    <p:sldId id="565" r:id="rId33"/>
    <p:sldId id="617" r:id="rId34"/>
    <p:sldId id="401" r:id="rId35"/>
    <p:sldId id="435" r:id="rId36"/>
    <p:sldId id="436" r:id="rId37"/>
    <p:sldId id="437" r:id="rId38"/>
    <p:sldId id="469" r:id="rId39"/>
    <p:sldId id="438" r:id="rId40"/>
    <p:sldId id="439" r:id="rId41"/>
    <p:sldId id="622" r:id="rId42"/>
    <p:sldId id="623" r:id="rId43"/>
    <p:sldId id="624" r:id="rId44"/>
    <p:sldId id="337" r:id="rId45"/>
    <p:sldId id="567" r:id="rId46"/>
    <p:sldId id="618" r:id="rId47"/>
    <p:sldId id="421" r:id="rId48"/>
    <p:sldId id="409" r:id="rId49"/>
    <p:sldId id="364" r:id="rId50"/>
    <p:sldId id="366" r:id="rId51"/>
    <p:sldId id="527" r:id="rId52"/>
    <p:sldId id="475" r:id="rId53"/>
    <p:sldId id="411" r:id="rId54"/>
    <p:sldId id="423" r:id="rId55"/>
    <p:sldId id="424" r:id="rId56"/>
    <p:sldId id="467" r:id="rId57"/>
    <p:sldId id="440" r:id="rId58"/>
    <p:sldId id="441" r:id="rId59"/>
    <p:sldId id="444" r:id="rId60"/>
    <p:sldId id="448" r:id="rId61"/>
    <p:sldId id="451" r:id="rId62"/>
    <p:sldId id="414" r:id="rId63"/>
    <p:sldId id="477" r:id="rId64"/>
    <p:sldId id="626" r:id="rId65"/>
    <p:sldId id="338" r:id="rId66"/>
    <p:sldId id="339" r:id="rId67"/>
    <p:sldId id="406" r:id="rId68"/>
    <p:sldId id="410" r:id="rId69"/>
    <p:sldId id="372" r:id="rId70"/>
    <p:sldId id="535" r:id="rId71"/>
    <p:sldId id="541" r:id="rId72"/>
    <p:sldId id="559" r:id="rId73"/>
    <p:sldId id="392" r:id="rId74"/>
    <p:sldId id="393" r:id="rId75"/>
    <p:sldId id="379" r:id="rId76"/>
    <p:sldId id="380" r:id="rId77"/>
    <p:sldId id="580" r:id="rId78"/>
    <p:sldId id="355" r:id="rId79"/>
    <p:sldId id="356" r:id="rId80"/>
    <p:sldId id="603" r:id="rId81"/>
    <p:sldId id="389" r:id="rId82"/>
    <p:sldId id="402" r:id="rId83"/>
    <p:sldId id="403" r:id="rId84"/>
    <p:sldId id="404" r:id="rId85"/>
    <p:sldId id="340" r:id="rId86"/>
    <p:sldId id="518" r:id="rId87"/>
  </p:sldIdLst>
  <p:sldSz cx="9906000" cy="6858000" type="A4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37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5613" indent="1588" algn="l" rtl="0" fontAlgn="base">
      <a:spcBef>
        <a:spcPct val="0"/>
      </a:spcBef>
      <a:spcAft>
        <a:spcPct val="0"/>
      </a:spcAft>
      <a:defRPr kumimoji="1" sz="37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2813" indent="1588" algn="l" rtl="0" fontAlgn="base">
      <a:spcBef>
        <a:spcPct val="0"/>
      </a:spcBef>
      <a:spcAft>
        <a:spcPct val="0"/>
      </a:spcAft>
      <a:defRPr kumimoji="1" sz="37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0013" indent="1588" algn="l" rtl="0" fontAlgn="base">
      <a:spcBef>
        <a:spcPct val="0"/>
      </a:spcBef>
      <a:spcAft>
        <a:spcPct val="0"/>
      </a:spcAft>
      <a:defRPr kumimoji="1" sz="37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7213" indent="1588" algn="l" rtl="0" fontAlgn="base">
      <a:spcBef>
        <a:spcPct val="0"/>
      </a:spcBef>
      <a:spcAft>
        <a:spcPct val="0"/>
      </a:spcAft>
      <a:defRPr kumimoji="1" sz="37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sz="37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sz="37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sz="37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sz="37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0000CC"/>
    <a:srgbClr val="FF0000"/>
    <a:srgbClr val="CC00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929"/>
  </p:normalViewPr>
  <p:slideViewPr>
    <p:cSldViewPr>
      <p:cViewPr varScale="1">
        <p:scale>
          <a:sx n="63" d="100"/>
          <a:sy n="63" d="100"/>
        </p:scale>
        <p:origin x="1252" y="3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68" tIns="48282" rIns="96568" bIns="48282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68" tIns="48282" rIns="96568" bIns="482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0263"/>
            <a:ext cx="3076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68" tIns="48282" rIns="96568" bIns="48282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0263"/>
            <a:ext cx="3076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68" tIns="48282" rIns="96568" bIns="4828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302292E2-74C9-4688-8E24-17637157FE17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27072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4350"/>
          </a:xfrm>
          <a:prstGeom prst="rect">
            <a:avLst/>
          </a:prstGeom>
        </p:spPr>
        <p:txBody>
          <a:bodyPr vert="horz" lIns="96568" tIns="48282" rIns="96568" bIns="48282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4987" cy="514350"/>
          </a:xfrm>
          <a:prstGeom prst="rect">
            <a:avLst/>
          </a:prstGeom>
        </p:spPr>
        <p:txBody>
          <a:bodyPr vert="horz" lIns="96568" tIns="48282" rIns="96568" bIns="48282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D0958C41-1533-4BBC-9C34-C43C777856CF}" type="datetimeFigureOut">
              <a:rPr lang="zh-TW" altLang="en-US"/>
              <a:pPr>
                <a:defRPr/>
              </a:pPr>
              <a:t>2020/5/15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781050" y="769938"/>
            <a:ext cx="5537200" cy="3833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68" tIns="48282" rIns="96568" bIns="48282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8025" y="4860925"/>
            <a:ext cx="5683250" cy="4606925"/>
          </a:xfrm>
          <a:prstGeom prst="rect">
            <a:avLst/>
          </a:prstGeom>
        </p:spPr>
        <p:txBody>
          <a:bodyPr vert="horz" lIns="96568" tIns="48282" rIns="96568" bIns="4828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1175"/>
          </a:xfrm>
          <a:prstGeom prst="rect">
            <a:avLst/>
          </a:prstGeom>
        </p:spPr>
        <p:txBody>
          <a:bodyPr vert="horz" lIns="96568" tIns="48282" rIns="96568" bIns="48282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4987" cy="511175"/>
          </a:xfrm>
          <a:prstGeom prst="rect">
            <a:avLst/>
          </a:prstGeom>
        </p:spPr>
        <p:txBody>
          <a:bodyPr vert="horz" lIns="96568" tIns="48282" rIns="96568" bIns="48282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D7388C2C-EC34-4874-B915-75A649CAC39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23346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15" algn="l" defTabSz="9143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00" algn="l" defTabSz="9143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82" algn="l" defTabSz="9143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66" algn="l" defTabSz="91436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88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488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BD63052F-314C-466A-9191-4F73B70722AF}" type="slidenum">
              <a:rPr lang="zh-TW" altLang="en-US" sz="1200" smtClean="0"/>
              <a:pPr eaLnBrk="1" hangingPunct="1"/>
              <a:t>1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805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805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BE63B31E-B695-4840-96F6-00A2364980FC}" type="slidenum">
              <a:rPr lang="zh-TW" altLang="en-US" sz="1200" smtClean="0"/>
              <a:pPr eaLnBrk="1" hangingPunct="1"/>
              <a:t>10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90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90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E7F2B247-3941-409C-82E3-CCA1D6272255}" type="slidenum">
              <a:rPr lang="zh-TW" altLang="en-US" sz="1200" smtClean="0"/>
              <a:pPr eaLnBrk="1" hangingPunct="1"/>
              <a:t>11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009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6010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11FCECE9-6552-437B-8C5D-DD8FB60D1DE3}" type="slidenum">
              <a:rPr lang="zh-TW" altLang="en-US" sz="1200" smtClean="0"/>
              <a:pPr eaLnBrk="1" hangingPunct="1"/>
              <a:t>12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641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53C40C0C-FBAD-49CE-883D-79CC7B83984B}" type="slidenum">
              <a:rPr lang="zh-TW" altLang="en-US" sz="1200" smtClean="0"/>
              <a:pPr eaLnBrk="1" hangingPunct="1"/>
              <a:t>13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521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6522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AF43FA13-825A-4498-A2DA-165D450F395E}" type="slidenum">
              <a:rPr lang="zh-TW" altLang="en-US" sz="1200" smtClean="0"/>
              <a:pPr eaLnBrk="1" hangingPunct="1"/>
              <a:t>14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6624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54CCDCDD-2005-40A4-9DD5-B98212BAEAC4}" type="slidenum">
              <a:rPr lang="zh-TW" altLang="en-US" sz="1200" smtClean="0"/>
              <a:pPr eaLnBrk="1" hangingPunct="1"/>
              <a:t>15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726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6726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087D6681-9712-4264-BB56-78501F06E658}" type="slidenum">
              <a:rPr lang="zh-TW" altLang="en-US" sz="1200" smtClean="0"/>
              <a:pPr eaLnBrk="1" hangingPunct="1"/>
              <a:t>16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931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6931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FF96E6F7-98CE-44D8-94CB-1358FADA0B2A}" type="slidenum">
              <a:rPr lang="zh-TW" altLang="en-US" sz="1200" smtClean="0"/>
              <a:pPr eaLnBrk="1" hangingPunct="1"/>
              <a:t>17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136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7136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B18A2EDC-C6CD-4C4E-821C-C88AA53E8BB2}" type="slidenum">
              <a:rPr lang="zh-TW" altLang="en-US" sz="1200" smtClean="0"/>
              <a:pPr eaLnBrk="1" hangingPunct="1"/>
              <a:t>18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75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775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148F9AC7-0A07-47FB-BC42-47501754BF11}" type="slidenum">
              <a:rPr lang="zh-TW" altLang="en-US" sz="1200" smtClean="0"/>
              <a:pPr eaLnBrk="1" hangingPunct="1"/>
              <a:t>19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19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19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FA9D656-A228-4F33-8FC9-34D45339EFB1}" type="slidenum">
              <a:rPr lang="zh-TW" altLang="en-US" sz="1200" smtClean="0"/>
              <a:pPr eaLnBrk="1" hangingPunct="1"/>
              <a:t>2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955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795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08EFBCAA-4A17-440D-8890-CDAFA0D77228}" type="slidenum">
              <a:rPr lang="zh-TW" altLang="en-US" sz="1200" smtClean="0"/>
              <a:pPr eaLnBrk="1" hangingPunct="1"/>
              <a:t>20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805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1B909B26-979A-4407-8708-513C6FD4BB7B}" type="slidenum">
              <a:rPr lang="zh-TW" altLang="en-US" sz="1200" smtClean="0"/>
              <a:pPr eaLnBrk="1" hangingPunct="1"/>
              <a:t>21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365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8365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A3E4AB75-596E-4ADC-842A-3A79D9C08915}" type="slidenum">
              <a:rPr lang="zh-TW" altLang="en-US" sz="1200" smtClean="0"/>
              <a:pPr eaLnBrk="1" hangingPunct="1"/>
              <a:t>22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46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846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1690DD3D-32CE-4BCB-922E-2718A326E123}" type="slidenum">
              <a:rPr lang="zh-TW" altLang="en-US" sz="1200" smtClean="0"/>
              <a:pPr eaLnBrk="1" hangingPunct="1"/>
              <a:t>23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569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8570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57A2DBB3-3A5A-4D1E-9BE2-444FD01DBE98}" type="slidenum">
              <a:rPr lang="zh-TW" altLang="en-US" sz="1200" smtClean="0"/>
              <a:pPr eaLnBrk="1" hangingPunct="1"/>
              <a:t>24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877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CBF57CCC-2128-454D-B39E-69727089D85E}" type="slidenum">
              <a:rPr lang="zh-TW" altLang="en-US" sz="1200" smtClean="0"/>
              <a:pPr eaLnBrk="1" hangingPunct="1"/>
              <a:t>25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897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6409CED5-B131-4CB7-B68C-03E692E8ED48}" type="slidenum">
              <a:rPr lang="zh-TW" altLang="en-US" sz="1200" smtClean="0"/>
              <a:pPr eaLnBrk="1" hangingPunct="1"/>
              <a:t>26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389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9389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520C126A-7E98-46BD-BAA9-8DD50D2B515D}" type="slidenum">
              <a:rPr lang="zh-TW" altLang="en-US" sz="1200" smtClean="0"/>
              <a:pPr eaLnBrk="1" hangingPunct="1"/>
              <a:t>27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98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9798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6F6F2A52-32B3-4936-A2DC-21E258907DC1}" type="slidenum">
              <a:rPr lang="zh-TW" altLang="en-US" sz="1200" smtClean="0"/>
              <a:pPr eaLnBrk="1" hangingPunct="1"/>
              <a:t>28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90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990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669B8370-01BE-490E-9291-EDE55048159C}" type="slidenum">
              <a:rPr lang="zh-TW" altLang="en-US" sz="1200" smtClean="0"/>
              <a:pPr eaLnBrk="1" hangingPunct="1"/>
              <a:t>29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19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19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FA9D656-A228-4F33-8FC9-34D45339EFB1}" type="slidenum">
              <a:rPr lang="zh-TW" altLang="en-US" sz="1200" smtClean="0"/>
              <a:pPr eaLnBrk="1" hangingPunct="1"/>
              <a:t>3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031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45391782-E7BE-425B-893C-D9570876AFB5}" type="slidenum">
              <a:rPr lang="zh-TW" altLang="en-US" sz="1200" smtClean="0"/>
              <a:pPr eaLnBrk="1" hangingPunct="1"/>
              <a:t>30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051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CEF5F260-2BE0-41DA-AD80-14398A2470A7}" type="slidenum">
              <a:rPr lang="zh-TW" altLang="en-US" sz="1200" smtClean="0"/>
              <a:pPr eaLnBrk="1" hangingPunct="1"/>
              <a:t>31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02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102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27AF8737-CC56-4329-B96E-A9376AFF6E72}" type="slidenum">
              <a:rPr lang="zh-TW" altLang="en-US" sz="1200" smtClean="0"/>
              <a:pPr eaLnBrk="1" hangingPunct="1"/>
              <a:t>32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33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133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F9FC7E43-A3B8-409F-9498-4C70B2CDC784}" type="slidenum">
              <a:rPr lang="zh-TW" altLang="en-US" sz="1200" smtClean="0"/>
              <a:pPr eaLnBrk="1" hangingPunct="1"/>
              <a:t>33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949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1949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40DD513A-5573-46E0-BF1F-B1C192A12971}" type="slidenum">
              <a:rPr lang="zh-TW" altLang="en-US" sz="1200" smtClean="0"/>
              <a:pPr eaLnBrk="1" hangingPunct="1"/>
              <a:t>34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358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2358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FED467E8-B01F-4942-BC1E-0E7CA6D71B4D}" type="slidenum">
              <a:rPr lang="zh-TW" altLang="en-US" sz="1200" smtClean="0"/>
              <a:pPr eaLnBrk="1" hangingPunct="1"/>
              <a:t>35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46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246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63C5C55A-8CDD-4B64-8C22-11D13C533A8E}" type="slidenum">
              <a:rPr lang="zh-TW" altLang="en-US" sz="1200" smtClean="0"/>
              <a:pPr eaLnBrk="1" hangingPunct="1"/>
              <a:t>36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56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256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CD13ECF2-709E-43B7-B695-53C7ECBB3778}" type="slidenum">
              <a:rPr lang="zh-TW" altLang="en-US" sz="1200" smtClean="0"/>
              <a:pPr eaLnBrk="1" hangingPunct="1"/>
              <a:t>37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665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2666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4EA3AF9B-E24C-49C1-BC76-4BC99C02EAD2}" type="slidenum">
              <a:rPr lang="zh-TW" altLang="en-US" sz="1200" smtClean="0"/>
              <a:pPr eaLnBrk="1" hangingPunct="1"/>
              <a:t>38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6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276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2669F9A7-D509-47A8-A9A9-716A5235E2AC}" type="slidenum">
              <a:rPr lang="zh-TW" altLang="en-US" sz="1200" smtClean="0"/>
              <a:pPr eaLnBrk="1" hangingPunct="1"/>
              <a:t>39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19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19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FA9D656-A228-4F33-8FC9-34D45339EFB1}" type="slidenum">
              <a:rPr lang="zh-TW" altLang="en-US" sz="1200" smtClean="0"/>
              <a:pPr eaLnBrk="1" hangingPunct="1"/>
              <a:t>4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87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287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28B0D4E3-CBCE-4A55-81A0-1B2C8BE6DA9E}" type="slidenum">
              <a:rPr lang="zh-TW" altLang="en-US" sz="1200" smtClean="0"/>
              <a:pPr eaLnBrk="1" hangingPunct="1"/>
              <a:t>40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17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317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2DD9451C-F769-4AD8-AA9D-D78086639799}" type="slidenum">
              <a:rPr lang="zh-TW" altLang="en-US" sz="1200" smtClean="0"/>
              <a:pPr eaLnBrk="1" hangingPunct="1"/>
              <a:t>41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28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328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B8836E83-8842-4EC1-8AD5-50DDC4E51BFD}" type="slidenum">
              <a:rPr lang="zh-TW" altLang="en-US" sz="1200" smtClean="0"/>
              <a:pPr eaLnBrk="1" hangingPunct="1"/>
              <a:t>42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38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338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12FC794-801A-4F6F-93C3-6C8285B516E9}" type="slidenum">
              <a:rPr lang="zh-TW" altLang="en-US" sz="1200" smtClean="0"/>
              <a:pPr eaLnBrk="1" hangingPunct="1"/>
              <a:t>43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58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358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D49D571D-45CD-4AD6-A581-054ED4820287}" type="slidenum">
              <a:rPr lang="zh-TW" altLang="en-US" sz="1200" smtClean="0"/>
              <a:pPr eaLnBrk="1" hangingPunct="1"/>
              <a:t>44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3792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FE9349FB-72D9-4F32-9E58-956F53A56579}" type="slidenum">
              <a:rPr lang="zh-TW" altLang="en-US" sz="1200" smtClean="0"/>
              <a:pPr eaLnBrk="1" hangingPunct="1"/>
              <a:t>45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89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389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663346F5-F372-443F-BE5D-2781188735E8}" type="slidenum">
              <a:rPr lang="zh-TW" altLang="en-US" sz="1200" smtClean="0"/>
              <a:pPr eaLnBrk="1" hangingPunct="1"/>
              <a:t>46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6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4816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6A6FC4C8-A17F-48F0-A106-37A88504E75E}" type="slidenum">
              <a:rPr lang="zh-TW" altLang="en-US" sz="1200" smtClean="0"/>
              <a:pPr eaLnBrk="1" hangingPunct="1"/>
              <a:t>47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918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4918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4453F3C1-7679-448F-A07B-4DA003835B99}" type="slidenum">
              <a:rPr lang="zh-TW" altLang="en-US" sz="1200" smtClean="0"/>
              <a:pPr eaLnBrk="1" hangingPunct="1"/>
              <a:t>48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02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502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0067D7F2-63DA-4FF1-BA01-B8A6900A9B82}" type="slidenum">
              <a:rPr lang="zh-TW" altLang="en-US" sz="1200" smtClean="0"/>
              <a:pPr eaLnBrk="1" hangingPunct="1"/>
              <a:t>49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29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29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A944160E-7305-4B6B-8F59-7D887E24A045}" type="slidenum">
              <a:rPr lang="zh-TW" altLang="en-US" sz="1200" smtClean="0"/>
              <a:pPr eaLnBrk="1" hangingPunct="1"/>
              <a:t>5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225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5226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17F04AC-B05A-4AFA-BF08-FC3E4A040293}" type="slidenum">
              <a:rPr lang="zh-TW" altLang="en-US" sz="1200" smtClean="0"/>
              <a:pPr eaLnBrk="1" hangingPunct="1"/>
              <a:t>50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43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543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AC39EEE4-9869-4C70-898D-76DF6B0ED9BA}" type="slidenum">
              <a:rPr lang="zh-TW" altLang="en-US" sz="1200" smtClean="0"/>
              <a:pPr eaLnBrk="1" hangingPunct="1"/>
              <a:t>51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045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6045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31F9734E-7A0F-497E-BBE3-EBB20ABC73C5}" type="slidenum">
              <a:rPr lang="zh-TW" altLang="en-US" sz="1200" smtClean="0"/>
              <a:pPr eaLnBrk="1" hangingPunct="1"/>
              <a:t>52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14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614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CAEE020C-C5C8-464E-8DAE-EA20EAE8B2EB}" type="slidenum">
              <a:rPr lang="zh-TW" altLang="en-US" sz="1200" smtClean="0"/>
              <a:pPr eaLnBrk="1" hangingPunct="1"/>
              <a:t>53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249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6250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2B06117-66D0-49A8-A6E3-7F67ECBADC9A}" type="slidenum">
              <a:rPr lang="zh-TW" altLang="en-US" sz="1200" smtClean="0"/>
              <a:pPr eaLnBrk="1" hangingPunct="1"/>
              <a:t>54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45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645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6B5AFBD-DEFB-46C6-AFF2-F5A49A0E876C}" type="slidenum">
              <a:rPr lang="zh-TW" altLang="en-US" sz="1200" smtClean="0"/>
              <a:pPr eaLnBrk="1" hangingPunct="1"/>
              <a:t>55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65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665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C56F069D-2C6D-4A6E-BBCE-F154692C9F28}" type="slidenum">
              <a:rPr lang="zh-TW" altLang="en-US" sz="1200" smtClean="0"/>
              <a:pPr eaLnBrk="1" hangingPunct="1"/>
              <a:t>56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761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6762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FF27201B-D67F-4672-A3B0-9B16F7DAA009}" type="slidenum">
              <a:rPr lang="zh-TW" altLang="en-US" sz="1200" smtClean="0"/>
              <a:pPr eaLnBrk="1" hangingPunct="1"/>
              <a:t>57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966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6966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0BFBEDEF-01DC-4D64-AD56-17FE64FF133E}" type="slidenum">
              <a:rPr lang="zh-TW" altLang="en-US" sz="1200" smtClean="0"/>
              <a:pPr eaLnBrk="1" hangingPunct="1"/>
              <a:t>58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273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7274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1E0CED8F-69DD-47D6-8D18-49129A105822}" type="slidenum">
              <a:rPr lang="zh-TW" altLang="en-US" sz="1200" smtClean="0"/>
              <a:pPr eaLnBrk="1" hangingPunct="1"/>
              <a:t>59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395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39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3809D0D7-1D69-4C2B-B5F4-F2D320E640BA}" type="slidenum">
              <a:rPr lang="zh-TW" altLang="en-US" sz="1200" smtClean="0"/>
              <a:pPr eaLnBrk="1" hangingPunct="1"/>
              <a:t>6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68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768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7A05A099-7596-47BD-AB4E-6BCBBEB5200F}" type="slidenum">
              <a:rPr lang="zh-TW" altLang="en-US" sz="1200" smtClean="0"/>
              <a:pPr eaLnBrk="1" hangingPunct="1"/>
              <a:t>60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8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788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709156CB-1338-460D-B047-8B2D1A0D9780}" type="slidenum">
              <a:rPr lang="zh-TW" altLang="en-US" sz="1200" smtClean="0"/>
              <a:pPr eaLnBrk="1" hangingPunct="1"/>
              <a:t>61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70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870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E45EC19-7EA2-47A2-BFD8-921CD683376E}" type="slidenum">
              <a:rPr lang="zh-TW" altLang="en-US" sz="1200" smtClean="0"/>
              <a:pPr eaLnBrk="1" hangingPunct="1"/>
              <a:t>62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8912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E0AB4EF9-D7D8-4617-A08F-5B1F13975CA8}" type="slidenum">
              <a:rPr lang="zh-TW" altLang="en-US" sz="1200" smtClean="0"/>
              <a:pPr eaLnBrk="1" hangingPunct="1"/>
              <a:t>63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8912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E0AB4EF9-D7D8-4617-A08F-5B1F13975CA8}" type="slidenum">
              <a:rPr lang="zh-TW" altLang="en-US" sz="1200" smtClean="0"/>
              <a:pPr eaLnBrk="1" hangingPunct="1"/>
              <a:t>64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42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9424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AB22F31D-D2AA-4F0F-A943-3AA9189D0705}" type="slidenum">
              <a:rPr lang="zh-TW" altLang="en-US" sz="1200" smtClean="0"/>
              <a:pPr eaLnBrk="1" hangingPunct="1"/>
              <a:t>65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526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9526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44EB2ADE-4BE8-45A0-A3DE-C0EFFCE24748}" type="slidenum">
              <a:rPr lang="zh-TW" altLang="en-US" sz="1200" smtClean="0"/>
              <a:pPr eaLnBrk="1" hangingPunct="1"/>
              <a:t>66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629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9629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0E21963F-1354-4FAB-B75A-CF229E7512C9}" type="slidenum">
              <a:rPr lang="zh-TW" altLang="en-US" sz="1200" smtClean="0"/>
              <a:pPr eaLnBrk="1" hangingPunct="1"/>
              <a:t>67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731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9731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75232737-BF5B-4A35-B76A-CF5A8862AF75}" type="slidenum">
              <a:rPr lang="zh-TW" altLang="en-US" sz="1200" smtClean="0"/>
              <a:pPr eaLnBrk="1" hangingPunct="1"/>
              <a:t>68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833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39834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981A23C2-E64E-4BA3-9DA2-BC8FFDB4AF7B}" type="slidenum">
              <a:rPr lang="zh-TW" altLang="en-US" sz="1200" smtClean="0"/>
              <a:pPr eaLnBrk="1" hangingPunct="1"/>
              <a:t>69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49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49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EE10D348-02B1-4DDF-97BE-A07432F47268}" type="slidenum">
              <a:rPr lang="zh-TW" altLang="en-US" sz="1200" smtClean="0"/>
              <a:pPr eaLnBrk="1" hangingPunct="1"/>
              <a:t>7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14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014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4262883F-124D-4C97-AC20-3EDAF4BE075C}" type="slidenum">
              <a:rPr lang="zh-TW" altLang="en-US" sz="1200" smtClean="0"/>
              <a:pPr eaLnBrk="1" hangingPunct="1"/>
              <a:t>70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345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0346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07215527-FA20-4A23-AB6D-A638F0B19374}" type="slidenum">
              <a:rPr lang="zh-TW" altLang="en-US" sz="1200" smtClean="0"/>
              <a:pPr eaLnBrk="1" hangingPunct="1"/>
              <a:t>71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55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055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92EA1C36-987A-4C35-97CF-EA93FE3A31DE}" type="slidenum">
              <a:rPr lang="zh-TW" altLang="en-US" sz="1200" smtClean="0"/>
              <a:pPr eaLnBrk="1" hangingPunct="1"/>
              <a:t>72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755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075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D0AA84DA-7AA8-4F0A-BBDE-007DE77FD1D8}" type="slidenum">
              <a:rPr lang="zh-TW" altLang="en-US" sz="1200" smtClean="0"/>
              <a:pPr eaLnBrk="1" hangingPunct="1"/>
              <a:t>73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85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085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5744906D-E9BD-4F67-A588-5FEB50A1ABB3}" type="slidenum">
              <a:rPr lang="zh-TW" altLang="en-US" sz="1200" smtClean="0"/>
              <a:pPr eaLnBrk="1" hangingPunct="1"/>
              <a:t>74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369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1370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EF7FDAF5-EEAD-42DF-A704-E21D6B028DAC}" type="slidenum">
              <a:rPr lang="zh-TW" altLang="en-US" sz="1200" smtClean="0"/>
              <a:pPr eaLnBrk="1" hangingPunct="1"/>
              <a:t>75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77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177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CB4B5A63-D0CE-4466-9CD1-EC8F3AED4521}" type="slidenum">
              <a:rPr lang="zh-TW" altLang="en-US" sz="1200" smtClean="0"/>
              <a:pPr eaLnBrk="1" hangingPunct="1"/>
              <a:t>76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881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41882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CAB170C0-6B9C-47E5-A124-55E6502FFB14}" type="slidenum">
              <a:rPr lang="zh-TW" altLang="en-US" sz="1200" smtClean="0"/>
              <a:pPr eaLnBrk="1" hangingPunct="1"/>
              <a:t>77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80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280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2BE82879-57ED-43AB-A615-7C6FC4D57147}" type="slidenum">
              <a:rPr lang="zh-TW" altLang="en-US" sz="1200" smtClean="0"/>
              <a:pPr eaLnBrk="1" hangingPunct="1"/>
              <a:t>78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2905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2906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3E07A58-41F2-4107-AEE5-77EB0E7CAB61}" type="slidenum">
              <a:rPr lang="zh-TW" altLang="en-US" sz="1200" smtClean="0"/>
              <a:pPr eaLnBrk="1" hangingPunct="1"/>
              <a:t>79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60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87EBE353-1E44-436A-A040-D7DE0B9459F4}" type="slidenum">
              <a:rPr lang="zh-TW" altLang="en-US" sz="1200" smtClean="0"/>
              <a:pPr eaLnBrk="1" hangingPunct="1"/>
              <a:t>8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21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321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B766A6B7-0C05-4560-BFCC-F95DCC651F39}" type="slidenum">
              <a:rPr lang="zh-TW" altLang="en-US" sz="1200" smtClean="0"/>
              <a:pPr eaLnBrk="1" hangingPunct="1"/>
              <a:t>80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315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331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4E3CE99E-7AEC-4477-9350-CB0FB53A46F1}" type="slidenum">
              <a:rPr lang="zh-TW" altLang="en-US" sz="1200" smtClean="0"/>
              <a:pPr eaLnBrk="1" hangingPunct="1"/>
              <a:t>81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41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341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760EB977-96FD-460D-A37A-229B888C2180}" type="slidenum">
              <a:rPr lang="zh-TW" altLang="en-US" sz="1200" smtClean="0"/>
              <a:pPr eaLnBrk="1" hangingPunct="1"/>
              <a:t>82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52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352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0F564B69-E70E-498D-99F2-754D517CB9D5}" type="slidenum">
              <a:rPr lang="zh-TW" altLang="en-US" sz="1200" smtClean="0"/>
              <a:pPr eaLnBrk="1" hangingPunct="1"/>
              <a:t>83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62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362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63353A75-3416-4D1A-922C-40E2029F8783}" type="slidenum">
              <a:rPr lang="zh-TW" altLang="en-US" sz="1200" smtClean="0"/>
              <a:pPr eaLnBrk="1" hangingPunct="1"/>
              <a:t>84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441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4442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9A5C9573-C7B6-4B12-80B9-1AA5A6247DA8}" type="slidenum">
              <a:rPr lang="zh-TW" altLang="en-US" sz="1200" smtClean="0"/>
              <a:pPr eaLnBrk="1" hangingPunct="1"/>
              <a:t>85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54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4544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DFB4DD23-1819-4C45-9842-6762424353D7}" type="slidenum">
              <a:rPr lang="zh-TW" altLang="en-US" sz="1200" smtClean="0"/>
              <a:pPr eaLnBrk="1" hangingPunct="1"/>
              <a:t>86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70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570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fld id="{6387DF2A-E530-4F42-B677-95889C2AEE6F}" type="slidenum">
              <a:rPr lang="zh-TW" altLang="en-US" sz="1200" smtClean="0"/>
              <a:pPr eaLnBrk="1" hangingPunct="1"/>
              <a:t>9</a:t>
            </a:fld>
            <a:endParaRPr lang="zh-TW" alt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47650" y="228600"/>
            <a:ext cx="9421813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28600" y="5354638"/>
            <a:ext cx="9450388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600200"/>
            <a:ext cx="8420100" cy="1780110"/>
          </a:xfrm>
        </p:spPr>
        <p:txBody>
          <a:bodyPr anchor="b">
            <a:normAutofit/>
          </a:bodyPr>
          <a:lstStyle>
            <a:lvl1pPr>
              <a:defRPr sz="450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556003"/>
            <a:ext cx="6934200" cy="147320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2C409-95B7-4F3A-95D8-58EF797C7E0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69492115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F0028-8DE6-447D-BA49-FDA3C23C2338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21821217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47650" y="228600"/>
            <a:ext cx="9421813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28600" y="714375"/>
            <a:ext cx="9450388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1447803"/>
            <a:ext cx="222885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447803"/>
            <a:ext cx="6521450" cy="4487333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D2E9-1E00-4042-9943-4E622F5DABF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22336522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622FC-0C8F-45E6-BD84-4BF54406DB5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01997055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47650" y="228600"/>
            <a:ext cx="9421813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550025" y="4203700"/>
            <a:ext cx="3116263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7" tIns="45718" rIns="91437" bIns="45718"/>
          <a:lstStyle/>
          <a:p>
            <a:endParaRPr lang="zh-TW" altLang="en-US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838450" y="4075113"/>
            <a:ext cx="6007100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7" tIns="45718" rIns="91437" bIns="45718"/>
          <a:lstStyle/>
          <a:p>
            <a:endParaRPr lang="zh-TW" altLang="en-US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3063875" y="4087813"/>
            <a:ext cx="5922963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7" tIns="45718" rIns="91437" bIns="45718"/>
          <a:lstStyle/>
          <a:p>
            <a:endParaRPr lang="zh-TW" altLang="en-US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6078538" y="4073525"/>
            <a:ext cx="3581400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7" tIns="45718" rIns="91437" bIns="45718"/>
          <a:lstStyle/>
          <a:p>
            <a:endParaRPr lang="zh-TW" altLang="en-US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28600" y="4059238"/>
            <a:ext cx="9450388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7" tIns="45718" rIns="91437" bIns="45718"/>
          <a:lstStyle/>
          <a:p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7535" y="2463563"/>
            <a:ext cx="8420100" cy="1524000"/>
          </a:xfrm>
        </p:spPr>
        <p:txBody>
          <a:bodyPr anchor="t">
            <a:normAutofit/>
          </a:bodyPr>
          <a:lstStyle>
            <a:lvl1pPr algn="ctr">
              <a:defRPr sz="45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1313" y="1437453"/>
            <a:ext cx="6952545" cy="939803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1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36054-7298-4C2E-BBF4-0A55D1247A38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58828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733043" y="2679197"/>
            <a:ext cx="4140709" cy="344728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9" y="2679197"/>
            <a:ext cx="4140709" cy="344728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D4AD9-61BE-4F13-B0FD-F5A6ACCE8B1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72176150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045" y="2678117"/>
            <a:ext cx="4140709" cy="639765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182" indent="0">
              <a:buNone/>
              <a:defRPr sz="2000" b="1"/>
            </a:lvl2pPr>
            <a:lvl3pPr marL="914367" indent="0">
              <a:buNone/>
              <a:defRPr sz="1800" b="1"/>
            </a:lvl3pPr>
            <a:lvl4pPr marL="1371549" indent="0">
              <a:buNone/>
              <a:defRPr sz="1600" b="1"/>
            </a:lvl4pPr>
            <a:lvl5pPr marL="1828733" indent="0">
              <a:buNone/>
              <a:defRPr sz="1600" b="1"/>
            </a:lvl5pPr>
            <a:lvl6pPr marL="2285915" indent="0">
              <a:buNone/>
              <a:defRPr sz="1600" b="1"/>
            </a:lvl6pPr>
            <a:lvl7pPr marL="2743100" indent="0">
              <a:buNone/>
              <a:defRPr sz="1600" b="1"/>
            </a:lvl7pPr>
            <a:lvl8pPr marL="3200282" indent="0">
              <a:buNone/>
              <a:defRPr sz="1600" b="1"/>
            </a:lvl8pPr>
            <a:lvl9pPr marL="3657466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3778" y="3429002"/>
            <a:ext cx="4138393" cy="269716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5551" y="2678117"/>
            <a:ext cx="4140709" cy="639765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182" indent="0">
              <a:buNone/>
              <a:defRPr sz="2000" b="1"/>
            </a:lvl2pPr>
            <a:lvl3pPr marL="914367" indent="0">
              <a:buNone/>
              <a:defRPr sz="1800" b="1"/>
            </a:lvl3pPr>
            <a:lvl4pPr marL="1371549" indent="0">
              <a:buNone/>
              <a:defRPr sz="1600" b="1"/>
            </a:lvl4pPr>
            <a:lvl5pPr marL="1828733" indent="0">
              <a:buNone/>
              <a:defRPr sz="1600" b="1"/>
            </a:lvl5pPr>
            <a:lvl6pPr marL="2285915" indent="0">
              <a:buNone/>
              <a:defRPr sz="1600" b="1"/>
            </a:lvl6pPr>
            <a:lvl7pPr marL="2743100" indent="0">
              <a:buNone/>
              <a:defRPr sz="1600" b="1"/>
            </a:lvl7pPr>
            <a:lvl8pPr marL="3200282" indent="0">
              <a:buNone/>
              <a:defRPr sz="1600" b="1"/>
            </a:lvl8pPr>
            <a:lvl9pPr marL="3657466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3429002"/>
            <a:ext cx="4140709" cy="269716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80810-E89E-43D8-8FC1-511C06E5ABFC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90269068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2F443-F41B-46FD-89FE-5E5D822F4FF8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3645291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47650" y="228600"/>
            <a:ext cx="9421813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28600" y="714375"/>
            <a:ext cx="9450388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9A1B0-F8B3-4C74-87EF-38A69CA3D89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0416469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47650" y="228600"/>
            <a:ext cx="9421813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28600" y="714375"/>
            <a:ext cx="9450388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3581400"/>
            <a:ext cx="3632200" cy="19050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1"/>
              </a:spcAft>
              <a:buNone/>
              <a:defRPr sz="1800">
                <a:solidFill>
                  <a:schemeClr val="tx2"/>
                </a:solidFill>
              </a:defRPr>
            </a:lvl1pPr>
            <a:lvl2pPr marL="457182" indent="0">
              <a:buNone/>
              <a:defRPr sz="1200"/>
            </a:lvl2pPr>
            <a:lvl3pPr marL="914367" indent="0">
              <a:buNone/>
              <a:defRPr sz="1000"/>
            </a:lvl3pPr>
            <a:lvl4pPr marL="1371549" indent="0">
              <a:buNone/>
              <a:defRPr sz="800"/>
            </a:lvl4pPr>
            <a:lvl5pPr marL="1828733" indent="0">
              <a:buNone/>
              <a:defRPr sz="800"/>
            </a:lvl5pPr>
            <a:lvl6pPr marL="2285915" indent="0">
              <a:buNone/>
              <a:defRPr sz="800"/>
            </a:lvl6pPr>
            <a:lvl7pPr marL="2743100" indent="0">
              <a:buNone/>
              <a:defRPr sz="800"/>
            </a:lvl7pPr>
            <a:lvl8pPr marL="3200282" indent="0">
              <a:buNone/>
              <a:defRPr sz="800"/>
            </a:lvl8pPr>
            <a:lvl9pPr marL="3657466" indent="0">
              <a:buNone/>
              <a:defRPr sz="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90600" y="2286002"/>
            <a:ext cx="3632200" cy="1252725"/>
          </a:xfrm>
        </p:spPr>
        <p:txBody>
          <a:bodyPr anchor="b">
            <a:noAutofit/>
          </a:bodyPr>
          <a:lstStyle>
            <a:lvl1pPr algn="l">
              <a:defRPr sz="330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9625" y="1828800"/>
            <a:ext cx="422941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6C8AB-6520-427B-B44D-867001A344A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04700433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47650" y="228600"/>
            <a:ext cx="9421813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28600" y="5354638"/>
            <a:ext cx="9450388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0338" y="338676"/>
            <a:ext cx="4130365" cy="2429933"/>
          </a:xfrm>
        </p:spPr>
        <p:txBody>
          <a:bodyPr anchor="b">
            <a:normAutofit/>
          </a:bodyPr>
          <a:lstStyle>
            <a:lvl1pPr algn="l">
              <a:defRPr sz="29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4029" y="2785540"/>
            <a:ext cx="4136673" cy="242146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182" indent="0">
              <a:buNone/>
              <a:defRPr sz="1200"/>
            </a:lvl2pPr>
            <a:lvl3pPr marL="914367" indent="0">
              <a:buNone/>
              <a:defRPr sz="1000"/>
            </a:lvl3pPr>
            <a:lvl4pPr marL="1371549" indent="0">
              <a:buNone/>
              <a:defRPr sz="800"/>
            </a:lvl4pPr>
            <a:lvl5pPr marL="1828733" indent="0">
              <a:buNone/>
              <a:defRPr sz="800"/>
            </a:lvl5pPr>
            <a:lvl6pPr marL="2285915" indent="0">
              <a:buNone/>
              <a:defRPr sz="800"/>
            </a:lvl6pPr>
            <a:lvl7pPr marL="2743100" indent="0">
              <a:buNone/>
              <a:defRPr sz="800"/>
            </a:lvl7pPr>
            <a:lvl8pPr marL="3200282" indent="0">
              <a:buNone/>
              <a:defRPr sz="800"/>
            </a:lvl8pPr>
            <a:lvl9pPr marL="3657466" indent="0">
              <a:buNone/>
              <a:defRPr sz="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08050" y="1371600"/>
            <a:ext cx="386334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300">
                <a:solidFill>
                  <a:schemeClr val="bg1"/>
                </a:solidFill>
              </a:defRPr>
            </a:lvl1pPr>
            <a:lvl2pPr marL="457182" indent="0">
              <a:buNone/>
              <a:defRPr sz="2900"/>
            </a:lvl2pPr>
            <a:lvl3pPr marL="914367" indent="0">
              <a:buNone/>
              <a:defRPr sz="2400"/>
            </a:lvl3pPr>
            <a:lvl4pPr marL="1371549" indent="0">
              <a:buNone/>
              <a:defRPr sz="2000"/>
            </a:lvl4pPr>
            <a:lvl5pPr marL="1828733" indent="0">
              <a:buNone/>
              <a:defRPr sz="2000"/>
            </a:lvl5pPr>
            <a:lvl6pPr marL="2285915" indent="0">
              <a:buNone/>
              <a:defRPr sz="2000"/>
            </a:lvl6pPr>
            <a:lvl7pPr marL="2743100" indent="0">
              <a:buNone/>
              <a:defRPr sz="2000"/>
            </a:lvl7pPr>
            <a:lvl8pPr marL="3200282" indent="0">
              <a:buNone/>
              <a:defRPr sz="2000"/>
            </a:lvl8pPr>
            <a:lvl9pPr marL="3657466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58894-6733-4128-AD45-FD88DAF2ABCF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69771762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47650" y="228600"/>
            <a:ext cx="9421813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28600" y="1679575"/>
            <a:ext cx="9450388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95300" y="338138"/>
            <a:ext cx="89154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7" tIns="45718" rIns="91437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4350" y="6249988"/>
            <a:ext cx="4102100" cy="365125"/>
          </a:xfrm>
          <a:prstGeom prst="rect">
            <a:avLst/>
          </a:prstGeom>
        </p:spPr>
        <p:txBody>
          <a:bodyPr vert="horz" lIns="91437" tIns="45718" rIns="91437" bIns="45718" rtlCol="0" anchor="ctr"/>
          <a:lstStyle>
            <a:lvl1pPr algn="r">
              <a:defRPr sz="1000">
                <a:solidFill>
                  <a:schemeClr val="tx2"/>
                </a:solidFill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9550" y="6249988"/>
            <a:ext cx="4102100" cy="365125"/>
          </a:xfrm>
          <a:prstGeom prst="rect">
            <a:avLst/>
          </a:prstGeom>
        </p:spPr>
        <p:txBody>
          <a:bodyPr vert="horz" lIns="91437" tIns="45718" rIns="91437" bIns="45718" rtlCol="0" anchor="ctr"/>
          <a:lstStyle>
            <a:lvl1pPr algn="l">
              <a:defRPr sz="1000">
                <a:solidFill>
                  <a:schemeClr val="tx2"/>
                </a:solidFill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22763" y="6249988"/>
            <a:ext cx="1260475" cy="365125"/>
          </a:xfrm>
          <a:prstGeom prst="rect">
            <a:avLst/>
          </a:prstGeom>
        </p:spPr>
        <p:txBody>
          <a:bodyPr vert="horz" lIns="91437" tIns="45718" rIns="91437" bIns="45718" rtlCol="0" anchor="ctr"/>
          <a:lstStyle>
            <a:lvl1pPr algn="ctr">
              <a:defRPr sz="1000">
                <a:solidFill>
                  <a:schemeClr val="tx2"/>
                </a:solidFill>
                <a:ea typeface="新細明體" charset="-120"/>
              </a:defRPr>
            </a:lvl1pPr>
          </a:lstStyle>
          <a:p>
            <a:pPr>
              <a:defRPr/>
            </a:pPr>
            <a:fld id="{067A16F0-4479-493F-9636-59540919129A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44563" y="2674938"/>
            <a:ext cx="8026400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10" r:id="rId1"/>
    <p:sldLayoutId id="2147485205" r:id="rId2"/>
    <p:sldLayoutId id="2147485211" r:id="rId3"/>
    <p:sldLayoutId id="2147485206" r:id="rId4"/>
    <p:sldLayoutId id="2147485207" r:id="rId5"/>
    <p:sldLayoutId id="2147485208" r:id="rId6"/>
    <p:sldLayoutId id="2147485212" r:id="rId7"/>
    <p:sldLayoutId id="2147485213" r:id="rId8"/>
    <p:sldLayoutId id="2147485214" r:id="rId9"/>
    <p:sldLayoutId id="2147485209" r:id="rId10"/>
    <p:sldLayoutId id="2147485215" r:id="rId11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1463" indent="-2714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4675" indent="-2714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4075" indent="-2270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1413" indent="-2270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0500" indent="-2270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15" indent="-228592" algn="l" defTabSz="914367" rtl="0" eaLnBrk="1" latinLnBrk="0" hangingPunct="1">
        <a:spcBef>
          <a:spcPts val="385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044" indent="-228592" algn="l" defTabSz="914367" rtl="0" eaLnBrk="1" latinLnBrk="0" hangingPunct="1">
        <a:spcBef>
          <a:spcPts val="385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071" indent="-228592" algn="l" defTabSz="914367" rtl="0" eaLnBrk="1" latinLnBrk="0" hangingPunct="1">
        <a:spcBef>
          <a:spcPts val="385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100" indent="-228592" algn="l" defTabSz="914367" rtl="0" eaLnBrk="1" latinLnBrk="0" hangingPunct="1">
        <a:spcBef>
          <a:spcPts val="385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9" algn="l" defTabSz="9143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3" algn="l" defTabSz="9143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5" algn="l" defTabSz="9143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0" algn="l" defTabSz="9143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2" algn="l" defTabSz="9143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6" algn="l" defTabSz="9143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3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0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0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1.jpeg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4.jpeg"/><Relationship Id="rId5" Type="http://schemas.openxmlformats.org/officeDocument/2006/relationships/image" Target="../media/image53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2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10.jpe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jpeg"/><Relationship Id="rId4" Type="http://schemas.openxmlformats.org/officeDocument/2006/relationships/image" Target="../media/image10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3" Type="http://schemas.openxmlformats.org/officeDocument/2006/relationships/image" Target="../media/image10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2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22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6.jpe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jpe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Relationship Id="rId9" Type="http://schemas.openxmlformats.org/officeDocument/2006/relationships/image" Target="../media/image127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jpeg"/><Relationship Id="rId3" Type="http://schemas.openxmlformats.org/officeDocument/2006/relationships/image" Target="../media/image10.jpeg"/><Relationship Id="rId7" Type="http://schemas.openxmlformats.org/officeDocument/2006/relationships/image" Target="../media/image13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Relationship Id="rId9" Type="http://schemas.openxmlformats.org/officeDocument/2006/relationships/image" Target="../media/image13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jpg"/><Relationship Id="rId3" Type="http://schemas.openxmlformats.org/officeDocument/2006/relationships/image" Target="../media/image10.jpeg"/><Relationship Id="rId7" Type="http://schemas.openxmlformats.org/officeDocument/2006/relationships/image" Target="../media/image13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14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3" Type="http://schemas.openxmlformats.org/officeDocument/2006/relationships/image" Target="../media/image10.jpeg"/><Relationship Id="rId7" Type="http://schemas.openxmlformats.org/officeDocument/2006/relationships/image" Target="../media/image144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eg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147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jpeg"/><Relationship Id="rId3" Type="http://schemas.openxmlformats.org/officeDocument/2006/relationships/image" Target="../media/image148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7" Type="http://schemas.openxmlformats.org/officeDocument/2006/relationships/image" Target="../media/image15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jpeg"/><Relationship Id="rId5" Type="http://schemas.openxmlformats.org/officeDocument/2006/relationships/image" Target="../media/image24.jpeg"/><Relationship Id="rId4" Type="http://schemas.openxmlformats.org/officeDocument/2006/relationships/image" Target="../media/image154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57.jpeg"/><Relationship Id="rId7" Type="http://schemas.openxmlformats.org/officeDocument/2006/relationships/image" Target="../media/image16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jpeg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3.png"/><Relationship Id="rId4" Type="http://schemas.openxmlformats.org/officeDocument/2006/relationships/image" Target="../media/image10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6.jpg"/><Relationship Id="rId4" Type="http://schemas.openxmlformats.org/officeDocument/2006/relationships/image" Target="../media/image16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7" Type="http://schemas.openxmlformats.org/officeDocument/2006/relationships/image" Target="../media/image170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9.jpeg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jpeg"/><Relationship Id="rId3" Type="http://schemas.openxmlformats.org/officeDocument/2006/relationships/image" Target="../media/image174.jpeg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5" Type="http://schemas.openxmlformats.org/officeDocument/2006/relationships/image" Target="../media/image176.jpeg"/><Relationship Id="rId4" Type="http://schemas.openxmlformats.org/officeDocument/2006/relationships/image" Target="../media/image175.jpeg"/><Relationship Id="rId9" Type="http://schemas.openxmlformats.org/officeDocument/2006/relationships/image" Target="../media/image1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wm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jpeg"/><Relationship Id="rId5" Type="http://schemas.openxmlformats.org/officeDocument/2006/relationships/image" Target="../media/image182.jpeg"/><Relationship Id="rId4" Type="http://schemas.openxmlformats.org/officeDocument/2006/relationships/image" Target="../media/image181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6.jpeg"/><Relationship Id="rId5" Type="http://schemas.openxmlformats.org/officeDocument/2006/relationships/image" Target="../media/image185.jpeg"/><Relationship Id="rId4" Type="http://schemas.openxmlformats.org/officeDocument/2006/relationships/image" Target="../media/image18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0.jpeg"/><Relationship Id="rId5" Type="http://schemas.openxmlformats.org/officeDocument/2006/relationships/image" Target="../media/image189.jpeg"/><Relationship Id="rId4" Type="http://schemas.openxmlformats.org/officeDocument/2006/relationships/image" Target="../media/image18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3.jpeg"/><Relationship Id="rId5" Type="http://schemas.openxmlformats.org/officeDocument/2006/relationships/image" Target="../media/image192.jpeg"/><Relationship Id="rId4" Type="http://schemas.openxmlformats.org/officeDocument/2006/relationships/image" Target="../media/image16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4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jpeg"/><Relationship Id="rId7" Type="http://schemas.openxmlformats.org/officeDocument/2006/relationships/image" Target="../media/image198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7.jpeg"/><Relationship Id="rId5" Type="http://schemas.openxmlformats.org/officeDocument/2006/relationships/image" Target="../media/image196.jpeg"/><Relationship Id="rId4" Type="http://schemas.openxmlformats.org/officeDocument/2006/relationships/image" Target="../media/image10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7" Type="http://schemas.openxmlformats.org/officeDocument/2006/relationships/image" Target="../media/image202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1.jpeg"/><Relationship Id="rId5" Type="http://schemas.openxmlformats.org/officeDocument/2006/relationships/image" Target="../media/image200.jpeg"/><Relationship Id="rId4" Type="http://schemas.openxmlformats.org/officeDocument/2006/relationships/image" Target="../media/image199.jpe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jpeg"/><Relationship Id="rId3" Type="http://schemas.openxmlformats.org/officeDocument/2006/relationships/image" Target="../media/image203.jpeg"/><Relationship Id="rId7" Type="http://schemas.openxmlformats.org/officeDocument/2006/relationships/image" Target="../media/image207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6.jpeg"/><Relationship Id="rId5" Type="http://schemas.openxmlformats.org/officeDocument/2006/relationships/image" Target="../media/image205.jpeg"/><Relationship Id="rId4" Type="http://schemas.openxmlformats.org/officeDocument/2006/relationships/image" Target="../media/image204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0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9.jpeg"/><Relationship Id="rId4" Type="http://schemas.openxmlformats.org/officeDocument/2006/relationships/image" Target="../media/image21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2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6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0.jpeg"/><Relationship Id="rId5" Type="http://schemas.openxmlformats.org/officeDocument/2006/relationships/image" Target="../media/image219.jpeg"/><Relationship Id="rId4" Type="http://schemas.openxmlformats.org/officeDocument/2006/relationships/image" Target="../media/image10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2.jpeg"/><Relationship Id="rId4" Type="http://schemas.openxmlformats.org/officeDocument/2006/relationships/image" Target="../media/image221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26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5.jpeg"/><Relationship Id="rId5" Type="http://schemas.openxmlformats.org/officeDocument/2006/relationships/image" Target="../media/image224.jpeg"/><Relationship Id="rId4" Type="http://schemas.openxmlformats.org/officeDocument/2006/relationships/image" Target="../media/image2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4850" y="692150"/>
            <a:ext cx="8420100" cy="1622425"/>
          </a:xfrm>
        </p:spPr>
        <p:txBody>
          <a:bodyPr/>
          <a:lstStyle/>
          <a:p>
            <a:pPr eaLnBrk="1" hangingPunct="1"/>
            <a:r>
              <a:rPr lang="zh-TW" altLang="en-US" sz="4900" smtClean="0"/>
              <a:t>　　</a:t>
            </a:r>
            <a:r>
              <a:rPr lang="zh-TW" altLang="en-US" sz="4900" smtClean="0">
                <a:ea typeface="萬用空疊圓" pitchFamily="49" charset="-120"/>
              </a:rPr>
              <a:t>華億通風設備有限公司</a:t>
            </a:r>
            <a:r>
              <a:rPr lang="en-US" altLang="zh-TW" sz="4900" smtClean="0"/>
              <a:t/>
            </a:r>
            <a:br>
              <a:rPr lang="en-US" altLang="zh-TW" sz="4900" smtClean="0"/>
            </a:br>
            <a:endParaRPr lang="zh-TW" altLang="en-US" sz="4900" i="1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8575" y="2997200"/>
            <a:ext cx="7721600" cy="685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41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空調</a:t>
            </a:r>
            <a:r>
              <a:rPr lang="zh-TW" altLang="en-US" sz="4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通風</a:t>
            </a:r>
            <a:r>
              <a:rPr lang="zh-TW" altLang="en-US" sz="41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系統最佳化</a:t>
            </a:r>
            <a:endParaRPr lang="en-US" altLang="zh-TW" sz="41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4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zh-TW" altLang="en-US" sz="4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醫院節能技術培訓班專用教材</a:t>
            </a:r>
            <a:r>
              <a:rPr lang="en-US" altLang="zh-TW" sz="4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en-US" altLang="zh-TW" sz="41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zh-TW" altLang="en-US" sz="4100" b="1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6" name="文字方塊 4"/>
          <p:cNvSpPr txBox="1">
            <a:spLocks noChangeArrowheads="1"/>
          </p:cNvSpPr>
          <p:nvPr/>
        </p:nvSpPr>
        <p:spPr bwMode="auto">
          <a:xfrm>
            <a:off x="8189913" y="6488113"/>
            <a:ext cx="17160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/>
              <a:t>編者</a:t>
            </a:r>
            <a:r>
              <a:rPr lang="en-US" altLang="zh-TW" sz="1800"/>
              <a:t>: </a:t>
            </a:r>
            <a:r>
              <a:rPr lang="zh-TW" altLang="en-US" sz="1800"/>
              <a:t>陳信昌</a:t>
            </a:r>
          </a:p>
        </p:txBody>
      </p:sp>
      <p:sp>
        <p:nvSpPr>
          <p:cNvPr id="8197" name="文字方塊 5"/>
          <p:cNvSpPr txBox="1">
            <a:spLocks noChangeArrowheads="1"/>
          </p:cNvSpPr>
          <p:nvPr/>
        </p:nvSpPr>
        <p:spPr bwMode="auto">
          <a:xfrm>
            <a:off x="117475" y="6524625"/>
            <a:ext cx="4289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400" dirty="0"/>
              <a:t>版權所有</a:t>
            </a:r>
            <a:r>
              <a:rPr lang="en-US" altLang="zh-TW" sz="1400" dirty="0"/>
              <a:t>:</a:t>
            </a:r>
            <a:r>
              <a:rPr lang="zh-TW" altLang="en-US" sz="1400" dirty="0"/>
              <a:t> 華億通風（</a:t>
            </a:r>
            <a:r>
              <a:rPr lang="en-US" altLang="zh-TW" sz="1400" dirty="0" smtClean="0"/>
              <a:t>2020.5.15</a:t>
            </a:r>
            <a:r>
              <a:rPr lang="zh-TW" altLang="en-US" sz="1400" dirty="0" smtClean="0"/>
              <a:t>）</a:t>
            </a:r>
            <a:endParaRPr lang="zh-TW" altLang="en-US" sz="1400" dirty="0"/>
          </a:p>
        </p:txBody>
      </p:sp>
      <p:pic>
        <p:nvPicPr>
          <p:cNvPr id="8198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620713"/>
            <a:ext cx="12842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smtClean="0"/>
              <a:t>通風耗電基本常識</a:t>
            </a:r>
          </a:p>
        </p:txBody>
      </p:sp>
      <p:pic>
        <p:nvPicPr>
          <p:cNvPr id="17411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094163" y="1100138"/>
            <a:ext cx="1989137" cy="43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7413" name="Text Box 3"/>
          <p:cNvSpPr txBox="1">
            <a:spLocks noChangeArrowheads="1"/>
          </p:cNvSpPr>
          <p:nvPr/>
        </p:nvSpPr>
        <p:spPr bwMode="auto">
          <a:xfrm>
            <a:off x="4445000" y="1035050"/>
            <a:ext cx="1638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4" tIns="36574" rIns="36574" bIns="36574"/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問題四</a:t>
            </a:r>
            <a:endParaRPr lang="en-US" altLang="zh-TW" sz="2900">
              <a:solidFill>
                <a:srgbClr val="FF0000"/>
              </a:solidFill>
            </a:endParaRPr>
          </a:p>
          <a:p>
            <a:pPr eaLnBrk="1" hangingPunct="1"/>
            <a:endParaRPr lang="zh-TW" altLang="en-US" sz="2900"/>
          </a:p>
        </p:txBody>
      </p:sp>
      <p:sp>
        <p:nvSpPr>
          <p:cNvPr id="17414" name="文字方塊 1"/>
          <p:cNvSpPr txBox="1">
            <a:spLocks noChangeArrowheads="1"/>
          </p:cNvSpPr>
          <p:nvPr/>
        </p:nvSpPr>
        <p:spPr bwMode="auto">
          <a:xfrm>
            <a:off x="441325" y="1628775"/>
            <a:ext cx="9048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/>
              <a:t>當風機方向選擇錯誤</a:t>
            </a:r>
            <a:r>
              <a:rPr lang="en-US" altLang="zh-TW" sz="1800"/>
              <a:t>,</a:t>
            </a:r>
            <a:r>
              <a:rPr lang="zh-TW" altLang="en-US" sz="1800"/>
              <a:t> 加上入出風管有太大的系統效應時</a:t>
            </a:r>
            <a:r>
              <a:rPr lang="en-US" altLang="zh-TW" sz="1800"/>
              <a:t>, </a:t>
            </a:r>
            <a:r>
              <a:rPr lang="zh-TW" altLang="en-US" sz="1800"/>
              <a:t>達到相同功能</a:t>
            </a:r>
            <a:r>
              <a:rPr lang="en-US" altLang="zh-TW" sz="1800"/>
              <a:t>, </a:t>
            </a:r>
            <a:r>
              <a:rPr lang="zh-TW" altLang="en-US" sz="1800"/>
              <a:t>可能會有多大的耗電差異呢</a:t>
            </a:r>
            <a:r>
              <a:rPr lang="en-US" altLang="zh-TW" sz="1800"/>
              <a:t>?</a:t>
            </a:r>
            <a:endParaRPr lang="zh-TW" altLang="en-US" sz="1800"/>
          </a:p>
        </p:txBody>
      </p:sp>
      <p:sp>
        <p:nvSpPr>
          <p:cNvPr id="17415" name="文字方塊 2"/>
          <p:cNvSpPr txBox="1">
            <a:spLocks noChangeArrowheads="1"/>
          </p:cNvSpPr>
          <p:nvPr/>
        </p:nvSpPr>
        <p:spPr bwMode="auto">
          <a:xfrm>
            <a:off x="7113588" y="4772025"/>
            <a:ext cx="22844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marL="742950" indent="-7429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buFontTx/>
              <a:buAutoNum type="alphaUcParenBoth"/>
            </a:pPr>
            <a:r>
              <a:rPr lang="en-US" altLang="zh-TW" sz="2400"/>
              <a:t>10%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2400"/>
              <a:t>20%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2400"/>
              <a:t>30%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2400"/>
              <a:t>40%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2400"/>
              <a:t>40%</a:t>
            </a:r>
            <a:r>
              <a:rPr lang="zh-TW" altLang="en-US" sz="2400"/>
              <a:t>以上</a:t>
            </a:r>
          </a:p>
        </p:txBody>
      </p:sp>
      <p:sp>
        <p:nvSpPr>
          <p:cNvPr id="17416" name="文字方塊 3"/>
          <p:cNvSpPr txBox="1">
            <a:spLocks noChangeArrowheads="1"/>
          </p:cNvSpPr>
          <p:nvPr/>
        </p:nvSpPr>
        <p:spPr bwMode="auto">
          <a:xfrm>
            <a:off x="8837613" y="5541963"/>
            <a:ext cx="1016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/>
              <a:t>解答</a:t>
            </a:r>
            <a:r>
              <a:rPr lang="en-US" altLang="zh-TW" sz="2000"/>
              <a:t>: E</a:t>
            </a:r>
            <a:endParaRPr lang="zh-TW" altLang="en-US" sz="2000"/>
          </a:p>
        </p:txBody>
      </p:sp>
      <p:pic>
        <p:nvPicPr>
          <p:cNvPr id="17417" name="圖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0"/>
          <a:stretch>
            <a:fillRect/>
          </a:stretch>
        </p:blipFill>
        <p:spPr bwMode="auto">
          <a:xfrm>
            <a:off x="344488" y="4629150"/>
            <a:ext cx="3186112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45"/>
          <a:stretch>
            <a:fillRect/>
          </a:stretch>
        </p:blipFill>
        <p:spPr bwMode="auto">
          <a:xfrm>
            <a:off x="3662363" y="4640263"/>
            <a:ext cx="3265487" cy="204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圖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588" y="2047875"/>
            <a:ext cx="2551112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20" name="群組 15"/>
          <p:cNvGrpSpPr>
            <a:grpSpLocks/>
          </p:cNvGrpSpPr>
          <p:nvPr/>
        </p:nvGrpSpPr>
        <p:grpSpPr bwMode="auto">
          <a:xfrm>
            <a:off x="334963" y="2365375"/>
            <a:ext cx="3195637" cy="2181225"/>
            <a:chOff x="709689" y="2518123"/>
            <a:chExt cx="3196327" cy="2181200"/>
          </a:xfrm>
        </p:grpSpPr>
        <p:pic>
          <p:nvPicPr>
            <p:cNvPr id="17429" name="圖片 16" descr="SAM_3487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69"/>
            <a:stretch>
              <a:fillRect/>
            </a:stretch>
          </p:blipFill>
          <p:spPr bwMode="auto">
            <a:xfrm>
              <a:off x="709689" y="2518123"/>
              <a:ext cx="3196327" cy="218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弧形箭號 (上彎) 17"/>
            <p:cNvSpPr/>
            <p:nvPr/>
          </p:nvSpPr>
          <p:spPr>
            <a:xfrm flipH="1">
              <a:off x="1208813" y="3961364"/>
              <a:ext cx="1099039" cy="580292"/>
            </a:xfrm>
            <a:prstGeom prst="curvedUp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dirty="0">
                <a:solidFill>
                  <a:schemeClr val="tx1"/>
                </a:solidFill>
                <a:latin typeface="微軟正黑體" panose="020B0604030504040204" pitchFamily="34" charset="-120"/>
              </a:endParaRPr>
            </a:p>
          </p:txBody>
        </p:sp>
      </p:grpSp>
      <p:grpSp>
        <p:nvGrpSpPr>
          <p:cNvPr id="17421" name="群組 18"/>
          <p:cNvGrpSpPr>
            <a:grpSpLocks/>
          </p:cNvGrpSpPr>
          <p:nvPr/>
        </p:nvGrpSpPr>
        <p:grpSpPr bwMode="auto">
          <a:xfrm>
            <a:off x="3660775" y="2201863"/>
            <a:ext cx="3251200" cy="2332037"/>
            <a:chOff x="4977981" y="4390505"/>
            <a:chExt cx="3251934" cy="2331988"/>
          </a:xfrm>
        </p:grpSpPr>
        <p:pic>
          <p:nvPicPr>
            <p:cNvPr id="17422" name="圖片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9" r="3581"/>
            <a:stretch>
              <a:fillRect/>
            </a:stretch>
          </p:blipFill>
          <p:spPr bwMode="auto">
            <a:xfrm>
              <a:off x="4977981" y="4390505"/>
              <a:ext cx="3251934" cy="233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弧形箭號 (下彎) 20"/>
            <p:cNvSpPr/>
            <p:nvPr/>
          </p:nvSpPr>
          <p:spPr>
            <a:xfrm>
              <a:off x="6945924" y="5522738"/>
              <a:ext cx="879231" cy="442246"/>
            </a:xfrm>
            <a:prstGeom prst="curvedDown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dirty="0">
                <a:solidFill>
                  <a:schemeClr val="tx1"/>
                </a:solidFill>
                <a:latin typeface="微軟正黑體" panose="020B0604030504040204" pitchFamily="34" charset="-120"/>
              </a:endParaRPr>
            </a:p>
          </p:txBody>
        </p:sp>
        <p:sp>
          <p:nvSpPr>
            <p:cNvPr id="22" name="弧形箭號 (下彎) 21"/>
            <p:cNvSpPr/>
            <p:nvPr/>
          </p:nvSpPr>
          <p:spPr>
            <a:xfrm flipH="1" flipV="1">
              <a:off x="6908355" y="6070744"/>
              <a:ext cx="890955" cy="471853"/>
            </a:xfrm>
            <a:prstGeom prst="curvedDown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dirty="0">
                <a:solidFill>
                  <a:schemeClr val="tx1"/>
                </a:solidFill>
                <a:latin typeface="微軟正黑體" panose="020B0604030504040204" pitchFamily="34" charset="-12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smtClean="0"/>
              <a:t>通風耗電基本常識</a:t>
            </a:r>
          </a:p>
        </p:txBody>
      </p:sp>
      <p:pic>
        <p:nvPicPr>
          <p:cNvPr id="18435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094163" y="1100138"/>
            <a:ext cx="1989137" cy="43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4445000" y="1035050"/>
            <a:ext cx="1638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4" tIns="36574" rIns="36574" bIns="36574"/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問題五</a:t>
            </a:r>
            <a:endParaRPr lang="en-US" altLang="zh-TW" sz="2900">
              <a:solidFill>
                <a:srgbClr val="FF0000"/>
              </a:solidFill>
            </a:endParaRPr>
          </a:p>
          <a:p>
            <a:pPr eaLnBrk="1" hangingPunct="1"/>
            <a:endParaRPr lang="zh-TW" altLang="en-US" sz="2900"/>
          </a:p>
        </p:txBody>
      </p:sp>
      <p:sp>
        <p:nvSpPr>
          <p:cNvPr id="18438" name="文字方塊 1"/>
          <p:cNvSpPr txBox="1">
            <a:spLocks noChangeArrowheads="1"/>
          </p:cNvSpPr>
          <p:nvPr/>
        </p:nvSpPr>
        <p:spPr bwMode="auto">
          <a:xfrm>
            <a:off x="493713" y="1725613"/>
            <a:ext cx="3667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400"/>
              <a:t>FEG, FMEG, FEI </a:t>
            </a:r>
            <a:r>
              <a:rPr lang="zh-TW" altLang="en-US" sz="2400"/>
              <a:t>是什麼</a:t>
            </a:r>
            <a:r>
              <a:rPr lang="en-US" altLang="zh-TW" sz="2400"/>
              <a:t>?</a:t>
            </a:r>
            <a:endParaRPr lang="zh-TW" altLang="en-US" sz="2400"/>
          </a:p>
        </p:txBody>
      </p:sp>
      <p:sp>
        <p:nvSpPr>
          <p:cNvPr id="18439" name="文字方塊 1"/>
          <p:cNvSpPr txBox="1">
            <a:spLocks noChangeArrowheads="1"/>
          </p:cNvSpPr>
          <p:nvPr/>
        </p:nvSpPr>
        <p:spPr bwMode="auto">
          <a:xfrm>
            <a:off x="568325" y="2349500"/>
            <a:ext cx="9040813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800"/>
              <a:t>FEG: </a:t>
            </a:r>
            <a:r>
              <a:rPr lang="zh-TW" altLang="en-US" sz="1800"/>
              <a:t>是指風機效率等級 </a:t>
            </a:r>
            <a:r>
              <a:rPr lang="en-US" altLang="zh-TW" sz="1800"/>
              <a:t>(</a:t>
            </a:r>
            <a:r>
              <a:rPr lang="zh-TW" altLang="en-US" sz="1800"/>
              <a:t>不含馬達的效率損失</a:t>
            </a:r>
            <a:r>
              <a:rPr lang="en-US" altLang="zh-TW" sz="1800"/>
              <a:t>)</a:t>
            </a:r>
          </a:p>
          <a:p>
            <a:pPr eaLnBrk="1" hangingPunct="1"/>
            <a:r>
              <a:rPr lang="en-US" altLang="zh-TW" sz="1800"/>
              <a:t>FMEG: </a:t>
            </a:r>
            <a:r>
              <a:rPr lang="zh-TW" altLang="en-US" sz="1800"/>
              <a:t>是指風機和馬達的綜合效率等級 </a:t>
            </a:r>
            <a:endParaRPr lang="en-US" altLang="zh-TW" sz="1800"/>
          </a:p>
          <a:p>
            <a:pPr eaLnBrk="1" hangingPunct="1"/>
            <a:r>
              <a:rPr lang="en-US" altLang="zh-TW" sz="1800"/>
              <a:t>FEI: </a:t>
            </a:r>
            <a:r>
              <a:rPr lang="zh-TW" altLang="en-US" sz="1800"/>
              <a:t>指的是風機能效指標 </a:t>
            </a:r>
            <a:r>
              <a:rPr lang="en-US" altLang="zh-TW" sz="1800"/>
              <a:t>(FAN EFFIENCY INDEX)</a:t>
            </a:r>
          </a:p>
          <a:p>
            <a:pPr eaLnBrk="1" hangingPunct="1"/>
            <a:endParaRPr lang="en-US" altLang="zh-TW" sz="1800"/>
          </a:p>
          <a:p>
            <a:pPr eaLnBrk="1" hangingPunct="1"/>
            <a:r>
              <a:rPr lang="zh-TW" altLang="en-US" sz="1800"/>
              <a:t>在風機市場中</a:t>
            </a:r>
            <a:r>
              <a:rPr lang="en-US" altLang="zh-TW" sz="1800"/>
              <a:t>, </a:t>
            </a:r>
            <a:r>
              <a:rPr lang="zh-TW" altLang="en-US" sz="1800"/>
              <a:t>有很多廠商取得了 </a:t>
            </a:r>
            <a:r>
              <a:rPr lang="en-US" altLang="zh-TW" sz="1800"/>
              <a:t>FEG</a:t>
            </a:r>
            <a:r>
              <a:rPr lang="zh-TW" altLang="en-US" sz="1800"/>
              <a:t>或</a:t>
            </a:r>
            <a:r>
              <a:rPr lang="en-US" altLang="zh-TW" sz="1800"/>
              <a:t>FMEG</a:t>
            </a:r>
            <a:r>
              <a:rPr lang="zh-TW" altLang="en-US" sz="1800"/>
              <a:t>的認證</a:t>
            </a:r>
            <a:r>
              <a:rPr lang="en-US" altLang="zh-TW" sz="1800"/>
              <a:t>. </a:t>
            </a:r>
            <a:r>
              <a:rPr lang="zh-TW" altLang="en-US" sz="1800"/>
              <a:t>意思是風機的可用操作範圍內</a:t>
            </a:r>
            <a:r>
              <a:rPr lang="en-US" altLang="zh-TW" sz="1800"/>
              <a:t>,</a:t>
            </a:r>
            <a:r>
              <a:rPr lang="zh-TW" altLang="en-US" sz="1800"/>
              <a:t> 有某些操作區域可以達到國際級的風機高效率標準</a:t>
            </a:r>
            <a:r>
              <a:rPr lang="en-US" altLang="zh-TW" sz="1800"/>
              <a:t>. </a:t>
            </a:r>
          </a:p>
          <a:p>
            <a:pPr eaLnBrk="1" hangingPunct="1"/>
            <a:endParaRPr lang="en-US" altLang="zh-TW" sz="1800"/>
          </a:p>
          <a:p>
            <a:pPr eaLnBrk="1" hangingPunct="1"/>
            <a:r>
              <a:rPr lang="zh-TW" altLang="en-US" sz="1800"/>
              <a:t>但並不代表</a:t>
            </a:r>
            <a:r>
              <a:rPr lang="en-US" altLang="zh-TW" sz="1800"/>
              <a:t>, </a:t>
            </a:r>
            <a:r>
              <a:rPr lang="zh-TW" altLang="en-US" sz="1800"/>
              <a:t>風機目前的使用狀況下</a:t>
            </a:r>
            <a:r>
              <a:rPr lang="en-US" altLang="zh-TW" sz="1800"/>
              <a:t>, </a:t>
            </a:r>
            <a:r>
              <a:rPr lang="zh-TW" altLang="en-US" sz="1800"/>
              <a:t>一定落在高效率區域</a:t>
            </a:r>
            <a:r>
              <a:rPr lang="en-US" altLang="zh-TW" sz="1800"/>
              <a:t>,</a:t>
            </a:r>
            <a:r>
              <a:rPr lang="zh-TW" altLang="en-US" sz="1800"/>
              <a:t> 為了防止使用者有錯誤的認知</a:t>
            </a:r>
            <a:r>
              <a:rPr lang="en-US" altLang="zh-TW" sz="1800"/>
              <a:t>, </a:t>
            </a:r>
            <a:r>
              <a:rPr lang="zh-TW" altLang="en-US" sz="1800"/>
              <a:t>以為選用了有</a:t>
            </a:r>
            <a:r>
              <a:rPr lang="en-US" altLang="zh-TW" sz="1800"/>
              <a:t>FMEG</a:t>
            </a:r>
            <a:r>
              <a:rPr lang="zh-TW" altLang="en-US" sz="1800"/>
              <a:t>認證的風機就一定會節能省電</a:t>
            </a:r>
            <a:r>
              <a:rPr lang="en-US" altLang="zh-TW" sz="1800"/>
              <a:t>. </a:t>
            </a:r>
            <a:r>
              <a:rPr lang="zh-TW" altLang="en-US" sz="1800"/>
              <a:t>後來才在</a:t>
            </a:r>
            <a:r>
              <a:rPr lang="en-US" altLang="zh-TW" sz="1800"/>
              <a:t>AMCA</a:t>
            </a:r>
            <a:r>
              <a:rPr lang="zh-TW" altLang="en-US" sz="1800"/>
              <a:t>協會的推動下</a:t>
            </a:r>
            <a:r>
              <a:rPr lang="en-US" altLang="zh-TW" sz="1800"/>
              <a:t>, </a:t>
            </a:r>
            <a:r>
              <a:rPr lang="zh-TW" altLang="en-US" sz="1800"/>
              <a:t>有</a:t>
            </a:r>
            <a:r>
              <a:rPr lang="en-US" altLang="zh-TW" sz="1800"/>
              <a:t>FEI</a:t>
            </a:r>
            <a:r>
              <a:rPr lang="zh-TW" altLang="en-US" sz="1800"/>
              <a:t>的選用指引</a:t>
            </a:r>
            <a:r>
              <a:rPr lang="en-US" altLang="zh-TW" sz="1800"/>
              <a:t>. </a:t>
            </a:r>
          </a:p>
          <a:p>
            <a:pPr eaLnBrk="1" hangingPunct="1"/>
            <a:endParaRPr lang="en-US" altLang="zh-TW" sz="1800"/>
          </a:p>
          <a:p>
            <a:pPr eaLnBrk="1" hangingPunct="1"/>
            <a:r>
              <a:rPr lang="zh-TW" altLang="en-US" sz="1800"/>
              <a:t>要將風機都找出它的高效率落點</a:t>
            </a:r>
            <a:r>
              <a:rPr lang="en-US" altLang="zh-TW" sz="1800"/>
              <a:t>, </a:t>
            </a:r>
            <a:r>
              <a:rPr lang="zh-TW" altLang="en-US" sz="1800"/>
              <a:t>而選用風機</a:t>
            </a:r>
            <a:r>
              <a:rPr lang="en-US" altLang="zh-TW" sz="1800"/>
              <a:t>, </a:t>
            </a:r>
            <a:r>
              <a:rPr lang="zh-TW" altLang="en-US" sz="1800"/>
              <a:t>都儘可能的落在這個區域</a:t>
            </a:r>
            <a:r>
              <a:rPr lang="en-US" altLang="zh-TW" sz="1800"/>
              <a:t>, </a:t>
            </a:r>
            <a:r>
              <a:rPr lang="zh-TW" altLang="en-US" sz="1800"/>
              <a:t>才能確保有達到省電標準</a:t>
            </a:r>
            <a:r>
              <a:rPr lang="en-US" altLang="zh-TW" sz="1800"/>
              <a:t>.</a:t>
            </a:r>
            <a:r>
              <a:rPr lang="zh-TW" altLang="en-US" sz="1800"/>
              <a:t> </a:t>
            </a:r>
            <a:r>
              <a:rPr lang="en-US" altLang="zh-TW" sz="1800"/>
              <a:t>(</a:t>
            </a:r>
            <a:r>
              <a:rPr lang="zh-TW" altLang="en-US" sz="1800"/>
              <a:t>本課程後半段</a:t>
            </a:r>
            <a:r>
              <a:rPr lang="en-US" altLang="zh-TW" sz="1800"/>
              <a:t>, </a:t>
            </a:r>
            <a:r>
              <a:rPr lang="zh-TW" altLang="en-US" sz="1800"/>
              <a:t>也會介紹各種風機如何設計才能落在高效率區域</a:t>
            </a:r>
            <a:r>
              <a:rPr lang="en-US" altLang="zh-TW" sz="1800"/>
              <a:t>) </a:t>
            </a:r>
          </a:p>
          <a:p>
            <a:pPr eaLnBrk="1" hangingPunct="1"/>
            <a:endParaRPr lang="en-US" altLang="zh-TW" sz="1800"/>
          </a:p>
          <a:p>
            <a:pPr eaLnBrk="1" hangingPunct="1"/>
            <a:endParaRPr lang="zh-TW" altLang="en-US" sz="18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smtClean="0"/>
              <a:t>通風耗電基本常識</a:t>
            </a:r>
          </a:p>
        </p:txBody>
      </p:sp>
      <p:pic>
        <p:nvPicPr>
          <p:cNvPr id="19459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094163" y="1100138"/>
            <a:ext cx="1989137" cy="43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9461" name="Text Box 3"/>
          <p:cNvSpPr txBox="1">
            <a:spLocks noChangeArrowheads="1"/>
          </p:cNvSpPr>
          <p:nvPr/>
        </p:nvSpPr>
        <p:spPr bwMode="auto">
          <a:xfrm>
            <a:off x="4445000" y="1035050"/>
            <a:ext cx="1638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4" tIns="36574" rIns="36574" bIns="36574"/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問題五</a:t>
            </a:r>
            <a:endParaRPr lang="en-US" altLang="zh-TW" sz="2900">
              <a:solidFill>
                <a:srgbClr val="FF0000"/>
              </a:solidFill>
            </a:endParaRPr>
          </a:p>
          <a:p>
            <a:pPr eaLnBrk="1" hangingPunct="1"/>
            <a:endParaRPr lang="zh-TW" altLang="en-US" sz="2900"/>
          </a:p>
        </p:txBody>
      </p:sp>
      <p:sp>
        <p:nvSpPr>
          <p:cNvPr id="19462" name="文字方塊 1"/>
          <p:cNvSpPr txBox="1">
            <a:spLocks noChangeArrowheads="1"/>
          </p:cNvSpPr>
          <p:nvPr/>
        </p:nvSpPr>
        <p:spPr bwMode="auto">
          <a:xfrm>
            <a:off x="493713" y="1725613"/>
            <a:ext cx="3667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400"/>
              <a:t>FEG, FMEG, FEI </a:t>
            </a:r>
            <a:r>
              <a:rPr lang="zh-TW" altLang="en-US" sz="2400"/>
              <a:t>是什麼</a:t>
            </a:r>
            <a:r>
              <a:rPr lang="en-US" altLang="zh-TW" sz="2400"/>
              <a:t>?</a:t>
            </a:r>
            <a:endParaRPr lang="zh-TW" altLang="en-US" sz="2400"/>
          </a:p>
        </p:txBody>
      </p:sp>
      <p:pic>
        <p:nvPicPr>
          <p:cNvPr id="19463" name="Picture 2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75" y="1755775"/>
            <a:ext cx="3648075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3" descr="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263"/>
            <a:ext cx="57531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向右箭號 2"/>
          <p:cNvSpPr/>
          <p:nvPr/>
        </p:nvSpPr>
        <p:spPr>
          <a:xfrm>
            <a:off x="5168900" y="2852738"/>
            <a:ext cx="2160588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9466" name="文字方塊 3"/>
          <p:cNvSpPr txBox="1">
            <a:spLocks noChangeArrowheads="1"/>
          </p:cNvSpPr>
          <p:nvPr/>
        </p:nvSpPr>
        <p:spPr bwMode="auto">
          <a:xfrm>
            <a:off x="3944938" y="2276475"/>
            <a:ext cx="1697037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>
                <a:solidFill>
                  <a:srgbClr val="FF0000"/>
                </a:solidFill>
              </a:rPr>
              <a:t>高效區</a:t>
            </a:r>
          </a:p>
        </p:txBody>
      </p:sp>
      <p:sp>
        <p:nvSpPr>
          <p:cNvPr id="6" name="向右箭號 5"/>
          <p:cNvSpPr/>
          <p:nvPr/>
        </p:nvSpPr>
        <p:spPr>
          <a:xfrm rot="6581391">
            <a:off x="611981" y="4453732"/>
            <a:ext cx="1979613" cy="292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9468" name="文字方塊 6"/>
          <p:cNvSpPr txBox="1">
            <a:spLocks noChangeArrowheads="1"/>
          </p:cNvSpPr>
          <p:nvPr/>
        </p:nvSpPr>
        <p:spPr bwMode="auto">
          <a:xfrm>
            <a:off x="1776413" y="3249613"/>
            <a:ext cx="1797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>
                <a:solidFill>
                  <a:srgbClr val="0066FF"/>
                </a:solidFill>
              </a:rPr>
              <a:t>符合高效的機型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title"/>
          </p:nvPr>
        </p:nvSpPr>
        <p:spPr>
          <a:xfrm>
            <a:off x="393700" y="271463"/>
            <a:ext cx="8915400" cy="1252537"/>
          </a:xfrm>
        </p:spPr>
        <p:txBody>
          <a:bodyPr/>
          <a:lstStyle/>
          <a:p>
            <a:pPr eaLnBrk="1" hangingPunct="1"/>
            <a:r>
              <a:rPr lang="zh-TW" altLang="en-US" sz="3300" smtClean="0">
                <a:latin typeface="萬用超立體" pitchFamily="34" charset="-120"/>
                <a:ea typeface="萬用超立體" pitchFamily="34" charset="-120"/>
              </a:rPr>
              <a:t> 耗電的公式計算</a:t>
            </a:r>
            <a:endParaRPr lang="zh-TW" altLang="en-US" smtClean="0">
              <a:latin typeface="萬用超立體" pitchFamily="34" charset="-120"/>
              <a:ea typeface="萬用超立體" pitchFamily="34" charset="-120"/>
            </a:endParaRPr>
          </a:p>
        </p:txBody>
      </p:sp>
      <p:pic>
        <p:nvPicPr>
          <p:cNvPr id="23555" name="圖片 5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字方塊 2"/>
          <p:cNvSpPr txBox="1">
            <a:spLocks noChangeArrowheads="1"/>
          </p:cNvSpPr>
          <p:nvPr/>
        </p:nvSpPr>
        <p:spPr bwMode="auto">
          <a:xfrm>
            <a:off x="3640138" y="4632325"/>
            <a:ext cx="1465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marL="0" indent="0" eaLnBrk="1" hangingPunct="1">
              <a:defRPr/>
            </a:pPr>
            <a:r>
              <a:rPr lang="en-US" altLang="zh-TW" sz="2800" b="1" dirty="0">
                <a:solidFill>
                  <a:srgbClr val="C00000"/>
                </a:solidFill>
                <a:latin typeface="+mj-ea"/>
                <a:ea typeface="+mj-ea"/>
              </a:rPr>
              <a:t>6120</a:t>
            </a:r>
            <a:r>
              <a:rPr lang="en-US" altLang="zh-TW" sz="2800" b="1" dirty="0">
                <a:latin typeface="+mj-ea"/>
                <a:ea typeface="+mj-ea"/>
              </a:rPr>
              <a:t> x</a:t>
            </a:r>
          </a:p>
        </p:txBody>
      </p:sp>
      <p:sp>
        <p:nvSpPr>
          <p:cNvPr id="33" name="文字方塊 2"/>
          <p:cNvSpPr txBox="1">
            <a:spLocks noChangeArrowheads="1"/>
          </p:cNvSpPr>
          <p:nvPr/>
        </p:nvSpPr>
        <p:spPr bwMode="auto">
          <a:xfrm>
            <a:off x="3865563" y="3902075"/>
            <a:ext cx="4678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marL="0" indent="0" eaLnBrk="1" hangingPunct="1">
              <a:defRPr/>
            </a:pPr>
            <a:r>
              <a:rPr lang="zh-TW" altLang="en-US" sz="2800" b="1" dirty="0">
                <a:solidFill>
                  <a:srgbClr val="C00000"/>
                </a:solidFill>
                <a:latin typeface="+mj-ea"/>
                <a:ea typeface="+mj-ea"/>
              </a:rPr>
              <a:t>風量</a:t>
            </a:r>
            <a:r>
              <a:rPr lang="en-US" altLang="zh-TW" sz="2800" b="1" dirty="0">
                <a:solidFill>
                  <a:srgbClr val="C00000"/>
                </a:solidFill>
                <a:latin typeface="+mj-ea"/>
                <a:ea typeface="+mj-ea"/>
              </a:rPr>
              <a:t>CMM</a:t>
            </a:r>
            <a:r>
              <a:rPr lang="zh-TW" altLang="en-US" sz="2800" b="1" dirty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en-US" altLang="zh-TW" sz="2800" b="1" dirty="0">
                <a:solidFill>
                  <a:srgbClr val="C00000"/>
                </a:solidFill>
                <a:latin typeface="+mj-ea"/>
                <a:ea typeface="+mj-ea"/>
              </a:rPr>
              <a:t>x</a:t>
            </a:r>
            <a:r>
              <a:rPr lang="zh-TW" altLang="en-US" sz="2800" b="1" dirty="0">
                <a:solidFill>
                  <a:srgbClr val="C00000"/>
                </a:solidFill>
                <a:latin typeface="+mj-ea"/>
                <a:ea typeface="+mj-ea"/>
              </a:rPr>
              <a:t> 風壓</a:t>
            </a:r>
            <a:r>
              <a:rPr lang="en-US" altLang="zh-TW" sz="2800" b="1" dirty="0" err="1">
                <a:solidFill>
                  <a:srgbClr val="C00000"/>
                </a:solidFill>
                <a:latin typeface="+mj-ea"/>
                <a:ea typeface="+mj-ea"/>
              </a:rPr>
              <a:t>mmAq</a:t>
            </a:r>
            <a:endParaRPr lang="en-US" altLang="zh-TW" sz="2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cxnSp>
        <p:nvCxnSpPr>
          <p:cNvPr id="34" name="直線接點 33"/>
          <p:cNvCxnSpPr/>
          <p:nvPr/>
        </p:nvCxnSpPr>
        <p:spPr>
          <a:xfrm>
            <a:off x="3836988" y="4562475"/>
            <a:ext cx="428466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字方塊 2"/>
          <p:cNvSpPr txBox="1">
            <a:spLocks noChangeArrowheads="1"/>
          </p:cNvSpPr>
          <p:nvPr/>
        </p:nvSpPr>
        <p:spPr bwMode="auto">
          <a:xfrm>
            <a:off x="1495425" y="4297363"/>
            <a:ext cx="20177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marL="0" indent="0" eaLnBrk="1" hangingPunct="1">
              <a:defRPr/>
            </a:pPr>
            <a:r>
              <a:rPr lang="zh-TW" altLang="en-US" sz="2800" b="1" dirty="0">
                <a:solidFill>
                  <a:srgbClr val="0070C0"/>
                </a:solidFill>
                <a:latin typeface="+mj-ea"/>
                <a:ea typeface="+mj-ea"/>
              </a:rPr>
              <a:t>風機消耗功</a:t>
            </a:r>
            <a:endParaRPr lang="en-US" altLang="zh-TW" sz="2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86563" y="4613275"/>
            <a:ext cx="19018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sz="2800" b="1" dirty="0">
                <a:latin typeface="+mj-ea"/>
                <a:ea typeface="新細明體" charset="-120"/>
              </a:rPr>
              <a:t>x </a:t>
            </a:r>
            <a:r>
              <a:rPr lang="zh-TW" altLang="en-US" sz="2800" b="1" dirty="0">
                <a:latin typeface="+mj-ea"/>
                <a:ea typeface="+mj-ea"/>
              </a:rPr>
              <a:t>傳動效率</a:t>
            </a:r>
            <a:endParaRPr lang="en-US" altLang="zh-TW" sz="2800" b="1" dirty="0"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413125" y="4297363"/>
            <a:ext cx="452438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sz="2800" b="1" dirty="0">
                <a:latin typeface="+mj-ea"/>
                <a:ea typeface="新細明體" charset="-120"/>
              </a:rPr>
              <a:t>=</a:t>
            </a:r>
          </a:p>
        </p:txBody>
      </p:sp>
      <p:sp>
        <p:nvSpPr>
          <p:cNvPr id="38" name="矩形 37">
            <a:extLst/>
          </p:cNvPr>
          <p:cNvSpPr/>
          <p:nvPr/>
        </p:nvSpPr>
        <p:spPr>
          <a:xfrm>
            <a:off x="4983163" y="4632325"/>
            <a:ext cx="180022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2800" b="1" dirty="0">
                <a:latin typeface="+mn-ea"/>
                <a:ea typeface="+mn-ea"/>
              </a:rPr>
              <a:t>風機效率 </a:t>
            </a:r>
            <a:endParaRPr lang="zh-TW" altLang="en-US" sz="2800" dirty="0">
              <a:latin typeface="+mn-ea"/>
              <a:ea typeface="+mn-ea"/>
            </a:endParaRPr>
          </a:p>
        </p:txBody>
      </p:sp>
      <p:sp>
        <p:nvSpPr>
          <p:cNvPr id="39" name="文字方塊 17"/>
          <p:cNvSpPr txBox="1">
            <a:spLocks noChangeArrowheads="1"/>
          </p:cNvSpPr>
          <p:nvPr/>
        </p:nvSpPr>
        <p:spPr bwMode="auto">
          <a:xfrm>
            <a:off x="5722938" y="3268663"/>
            <a:ext cx="2106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r>
              <a:rPr lang="zh-TW" altLang="en-US" sz="2000" b="1" dirty="0">
                <a:solidFill>
                  <a:srgbClr val="2F528F"/>
                </a:solidFill>
                <a:latin typeface="+mn-ea"/>
                <a:ea typeface="+mn-ea"/>
              </a:rPr>
              <a:t>可用靜壓或全壓</a:t>
            </a:r>
          </a:p>
        </p:txBody>
      </p:sp>
      <p:sp>
        <p:nvSpPr>
          <p:cNvPr id="40" name="向下箭號 39"/>
          <p:cNvSpPr/>
          <p:nvPr/>
        </p:nvSpPr>
        <p:spPr>
          <a:xfrm flipV="1">
            <a:off x="6283325" y="3657600"/>
            <a:ext cx="396875" cy="396875"/>
          </a:xfrm>
          <a:prstGeom prst="downArrow">
            <a:avLst>
              <a:gd name="adj1" fmla="val 27116"/>
              <a:gd name="adj2" fmla="val 43135"/>
            </a:avLst>
          </a:prstGeom>
          <a:solidFill>
            <a:srgbClr val="2F52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41" name="文字方塊 4"/>
          <p:cNvSpPr txBox="1">
            <a:spLocks noChangeArrowheads="1"/>
          </p:cNvSpPr>
          <p:nvPr/>
        </p:nvSpPr>
        <p:spPr bwMode="auto">
          <a:xfrm>
            <a:off x="1100138" y="2133600"/>
            <a:ext cx="28082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r>
              <a:rPr lang="zh-TW" altLang="en-US" sz="2000" b="1" dirty="0">
                <a:solidFill>
                  <a:srgbClr val="C00000"/>
                </a:solidFill>
                <a:latin typeface="+mn-ea"/>
                <a:ea typeface="+mn-ea"/>
              </a:rPr>
              <a:t>紅字部份稱為空氣動力</a:t>
            </a:r>
          </a:p>
        </p:txBody>
      </p:sp>
      <p:sp>
        <p:nvSpPr>
          <p:cNvPr id="42" name="文字方塊 10"/>
          <p:cNvSpPr txBox="1">
            <a:spLocks noChangeArrowheads="1"/>
          </p:cNvSpPr>
          <p:nvPr/>
        </p:nvSpPr>
        <p:spPr bwMode="auto">
          <a:xfrm>
            <a:off x="5438775" y="2852738"/>
            <a:ext cx="3006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r>
              <a:rPr lang="zh-TW" altLang="en-US" sz="2400" dirty="0">
                <a:solidFill>
                  <a:srgbClr val="C00000"/>
                </a:solidFill>
                <a:latin typeface="+mn-ea"/>
                <a:ea typeface="+mn-ea"/>
              </a:rPr>
              <a:t>全壓 </a:t>
            </a:r>
            <a:r>
              <a:rPr lang="en-US" altLang="zh-TW" sz="2400" dirty="0">
                <a:solidFill>
                  <a:srgbClr val="C00000"/>
                </a:solidFill>
                <a:latin typeface="+mn-ea"/>
                <a:ea typeface="+mn-ea"/>
              </a:rPr>
              <a:t>= </a:t>
            </a:r>
            <a:r>
              <a:rPr lang="zh-TW" altLang="en-US" sz="2400" dirty="0">
                <a:solidFill>
                  <a:srgbClr val="C00000"/>
                </a:solidFill>
                <a:latin typeface="+mn-ea"/>
                <a:ea typeface="+mn-ea"/>
              </a:rPr>
              <a:t>靜壓 </a:t>
            </a:r>
            <a:r>
              <a:rPr lang="en-US" altLang="zh-TW" sz="2400" dirty="0">
                <a:solidFill>
                  <a:srgbClr val="C00000"/>
                </a:solidFill>
                <a:latin typeface="+mn-ea"/>
                <a:ea typeface="+mn-ea"/>
              </a:rPr>
              <a:t>+ </a:t>
            </a:r>
            <a:r>
              <a:rPr lang="zh-TW" altLang="en-US" sz="2400" dirty="0">
                <a:solidFill>
                  <a:srgbClr val="C00000"/>
                </a:solidFill>
                <a:latin typeface="+mn-ea"/>
                <a:ea typeface="+mn-ea"/>
              </a:rPr>
              <a:t>動壓 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54 -0.00393 L -0.35198 -0.0520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80" y="-24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21686E-6 -1.1913E-6 L 0.3563 0.0629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07" y="3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8" grpId="0"/>
      <p:bldP spid="39" grpId="0"/>
      <p:bldP spid="40" grpId="0" animBg="1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90966" y="5421362"/>
            <a:ext cx="3938498" cy="81420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333375"/>
            <a:ext cx="52832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通風基本概念</a:t>
            </a:r>
          </a:p>
        </p:txBody>
      </p:sp>
      <p:pic>
        <p:nvPicPr>
          <p:cNvPr id="24582" name="圖片 6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58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4006"/>
              </p:ext>
            </p:extLst>
          </p:nvPr>
        </p:nvGraphicFramePr>
        <p:xfrm>
          <a:off x="782637" y="1642987"/>
          <a:ext cx="8656638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1" name="Microsoft Draw Drawing" r:id="rId5" imgW="7991475" imgH="3733800" progId="MSDraw.Drawing.8.2">
                  <p:embed/>
                </p:oleObj>
              </mc:Choice>
              <mc:Fallback>
                <p:oleObj name="Microsoft Draw Drawing" r:id="rId5" imgW="7991475" imgH="3733800" progId="MSDraw.Drawing.8.2">
                  <p:embed/>
                  <p:pic>
                    <p:nvPicPr>
                      <p:cNvPr id="0" name="物件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637" y="1642987"/>
                        <a:ext cx="8656638" cy="373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5" name="文字方塊 4"/>
          <p:cNvSpPr txBox="1">
            <a:spLocks noChangeArrowheads="1"/>
          </p:cNvSpPr>
          <p:nvPr/>
        </p:nvSpPr>
        <p:spPr bwMode="auto">
          <a:xfrm>
            <a:off x="511016" y="4437112"/>
            <a:ext cx="46799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 dirty="0">
                <a:solidFill>
                  <a:srgbClr val="FF0000"/>
                </a:solidFill>
              </a:rPr>
              <a:t>空調比通風增加了</a:t>
            </a:r>
            <a:endParaRPr lang="en-US" altLang="zh-TW" sz="2900" dirty="0">
              <a:solidFill>
                <a:srgbClr val="FF0000"/>
              </a:solidFill>
            </a:endParaRPr>
          </a:p>
          <a:p>
            <a:pPr eaLnBrk="1" hangingPunct="1"/>
            <a:r>
              <a:rPr lang="zh-TW" altLang="en-US" sz="2900" dirty="0">
                <a:solidFill>
                  <a:srgbClr val="FF0000"/>
                </a:solidFill>
              </a:rPr>
              <a:t>過濾</a:t>
            </a:r>
            <a:r>
              <a:rPr lang="en-US" altLang="zh-TW" sz="2900" dirty="0">
                <a:solidFill>
                  <a:srgbClr val="FF0000"/>
                </a:solidFill>
              </a:rPr>
              <a:t>/</a:t>
            </a:r>
            <a:r>
              <a:rPr lang="zh-TW" altLang="en-US" sz="2900" dirty="0">
                <a:solidFill>
                  <a:srgbClr val="FF0000"/>
                </a:solidFill>
              </a:rPr>
              <a:t>控制濕度</a:t>
            </a:r>
            <a:r>
              <a:rPr lang="en-US" altLang="zh-TW" sz="2900" dirty="0">
                <a:solidFill>
                  <a:srgbClr val="FF0000"/>
                </a:solidFill>
              </a:rPr>
              <a:t>/</a:t>
            </a:r>
            <a:r>
              <a:rPr lang="zh-TW" altLang="en-US" sz="2900" dirty="0">
                <a:solidFill>
                  <a:srgbClr val="FF0000"/>
                </a:solidFill>
              </a:rPr>
              <a:t>制冷</a:t>
            </a:r>
            <a:r>
              <a:rPr lang="en-US" altLang="zh-TW" sz="2900" dirty="0">
                <a:solidFill>
                  <a:srgbClr val="FF0000"/>
                </a:solidFill>
              </a:rPr>
              <a:t>/</a:t>
            </a:r>
            <a:r>
              <a:rPr lang="zh-TW" altLang="en-US" sz="2900" dirty="0">
                <a:solidFill>
                  <a:srgbClr val="FF0000"/>
                </a:solidFill>
              </a:rPr>
              <a:t>加溫</a:t>
            </a:r>
          </a:p>
        </p:txBody>
      </p:sp>
      <p:sp>
        <p:nvSpPr>
          <p:cNvPr id="24586" name="文字方塊 5"/>
          <p:cNvSpPr txBox="1">
            <a:spLocks noChangeArrowheads="1"/>
          </p:cNvSpPr>
          <p:nvPr/>
        </p:nvSpPr>
        <p:spPr bwMode="auto">
          <a:xfrm>
            <a:off x="3860800" y="998538"/>
            <a:ext cx="2692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/>
              <a:t>什麼是風量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508115" y="558924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dirty="0" smtClean="0">
                <a:solidFill>
                  <a:srgbClr val="0066FF"/>
                </a:solidFill>
              </a:rPr>
              <a:t>空調機的風量計算</a:t>
            </a:r>
            <a:r>
              <a:rPr lang="en-US" altLang="zh-TW" sz="1800" dirty="0" smtClean="0">
                <a:solidFill>
                  <a:srgbClr val="0066FF"/>
                </a:solidFill>
              </a:rPr>
              <a:t>: 280~420CFM / </a:t>
            </a:r>
            <a:r>
              <a:rPr lang="zh-TW" altLang="en-US" sz="1800" dirty="0" smtClean="0">
                <a:solidFill>
                  <a:srgbClr val="0066FF"/>
                </a:solidFill>
              </a:rPr>
              <a:t>噸</a:t>
            </a:r>
            <a:r>
              <a:rPr lang="en-US" altLang="zh-TW" sz="1800" dirty="0" err="1" smtClean="0">
                <a:solidFill>
                  <a:srgbClr val="0066FF"/>
                </a:solidFill>
              </a:rPr>
              <a:t>Rt</a:t>
            </a:r>
            <a:endParaRPr lang="en-US" altLang="zh-TW" sz="1800" dirty="0" smtClean="0">
              <a:solidFill>
                <a:srgbClr val="0066FF"/>
              </a:solidFill>
            </a:endParaRPr>
          </a:p>
          <a:p>
            <a:r>
              <a:rPr lang="en-US" altLang="zh-TW" sz="1800" dirty="0">
                <a:solidFill>
                  <a:srgbClr val="0066FF"/>
                </a:solidFill>
              </a:rPr>
              <a:t> </a:t>
            </a:r>
            <a:r>
              <a:rPr lang="en-US" altLang="zh-TW" sz="1800" dirty="0" smtClean="0">
                <a:solidFill>
                  <a:srgbClr val="0066FF"/>
                </a:solidFill>
              </a:rPr>
              <a:t>                                 8 ~ 12 CMM / </a:t>
            </a:r>
            <a:r>
              <a:rPr lang="en-US" altLang="zh-TW" sz="1800" dirty="0" err="1" smtClean="0">
                <a:solidFill>
                  <a:srgbClr val="0066FF"/>
                </a:solidFill>
              </a:rPr>
              <a:t>Rt</a:t>
            </a:r>
            <a:endParaRPr lang="zh-TW" altLang="en-US" sz="1800" dirty="0">
              <a:solidFill>
                <a:srgbClr val="0066FF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5207000" y="5404574"/>
            <a:ext cx="4498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/>
              <a:t>新鮮空氣需求量</a:t>
            </a:r>
            <a:r>
              <a:rPr lang="en-US" altLang="zh-TW" sz="1600" dirty="0" smtClean="0"/>
              <a:t>: </a:t>
            </a:r>
            <a:r>
              <a:rPr lang="zh-TW" altLang="en-US" sz="1600" dirty="0" smtClean="0"/>
              <a:t>成年男子 </a:t>
            </a:r>
            <a:r>
              <a:rPr lang="en-US" altLang="zh-TW" sz="1600" dirty="0" smtClean="0"/>
              <a:t>120~150CMH</a:t>
            </a:r>
          </a:p>
          <a:p>
            <a:r>
              <a:rPr lang="en-US" altLang="zh-TW" sz="1600" dirty="0"/>
              <a:t> </a:t>
            </a:r>
            <a:r>
              <a:rPr lang="en-US" altLang="zh-TW" sz="1600" dirty="0" smtClean="0"/>
              <a:t>                             </a:t>
            </a:r>
            <a:r>
              <a:rPr lang="zh-TW" altLang="en-US" sz="1600" dirty="0" smtClean="0"/>
              <a:t>成年女子   </a:t>
            </a:r>
            <a:r>
              <a:rPr lang="en-US" altLang="zh-TW" sz="1600" dirty="0" smtClean="0"/>
              <a:t>90~120CMH</a:t>
            </a:r>
          </a:p>
          <a:p>
            <a:r>
              <a:rPr lang="en-US" altLang="zh-TW" sz="1600" dirty="0"/>
              <a:t> </a:t>
            </a:r>
            <a:r>
              <a:rPr lang="en-US" altLang="zh-TW" sz="1600" dirty="0" smtClean="0"/>
              <a:t>                             </a:t>
            </a:r>
            <a:r>
              <a:rPr lang="zh-TW" altLang="en-US" sz="1600" dirty="0" smtClean="0"/>
              <a:t>兒童           </a:t>
            </a:r>
            <a:r>
              <a:rPr lang="en-US" altLang="zh-TW" sz="1600" dirty="0" smtClean="0"/>
              <a:t>70~90 CMH</a:t>
            </a:r>
            <a:endParaRPr lang="zh-TW" altLang="en-US" sz="16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404813"/>
            <a:ext cx="52832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通風基本概念</a:t>
            </a:r>
          </a:p>
        </p:txBody>
      </p:sp>
      <p:sp>
        <p:nvSpPr>
          <p:cNvPr id="25603" name="Text Box 1029"/>
          <p:cNvSpPr txBox="1">
            <a:spLocks noChangeArrowheads="1"/>
          </p:cNvSpPr>
          <p:nvPr/>
        </p:nvSpPr>
        <p:spPr bwMode="auto">
          <a:xfrm>
            <a:off x="7099300" y="632460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3600"/>
          </a:p>
        </p:txBody>
      </p:sp>
      <p:sp>
        <p:nvSpPr>
          <p:cNvPr id="25604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25605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文字方塊 8"/>
          <p:cNvSpPr txBox="1">
            <a:spLocks noChangeArrowheads="1"/>
          </p:cNvSpPr>
          <p:nvPr/>
        </p:nvSpPr>
        <p:spPr bwMode="auto">
          <a:xfrm>
            <a:off x="2072680" y="2132856"/>
            <a:ext cx="5849938" cy="1477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 dirty="0"/>
              <a:t>不同的進排氣方式會造成系統</a:t>
            </a:r>
            <a:r>
              <a:rPr lang="en-US" altLang="zh-TW" sz="1800" dirty="0"/>
              <a:t>(</a:t>
            </a:r>
            <a:r>
              <a:rPr lang="zh-TW" altLang="en-US" sz="1800" dirty="0"/>
              <a:t>室內</a:t>
            </a:r>
            <a:r>
              <a:rPr lang="en-US" altLang="zh-TW" sz="1800" dirty="0"/>
              <a:t>)</a:t>
            </a:r>
            <a:r>
              <a:rPr lang="zh-TW" altLang="en-US" sz="1800" dirty="0"/>
              <a:t>的壓力不同 </a:t>
            </a:r>
            <a:r>
              <a:rPr lang="en-US" altLang="zh-TW" sz="1800" dirty="0"/>
              <a:t>:</a:t>
            </a:r>
          </a:p>
          <a:p>
            <a:pPr eaLnBrk="1" hangingPunct="1"/>
            <a:endParaRPr lang="en-US" altLang="zh-TW" sz="1800" dirty="0"/>
          </a:p>
          <a:p>
            <a:pPr eaLnBrk="1" hangingPunct="1"/>
            <a:r>
              <a:rPr lang="en-US" altLang="zh-TW" sz="1800" dirty="0"/>
              <a:t>1.</a:t>
            </a:r>
            <a:r>
              <a:rPr lang="zh-TW" altLang="en-US" sz="1800" dirty="0"/>
              <a:t> 送風量等於排風量</a:t>
            </a:r>
            <a:r>
              <a:rPr lang="en-US" altLang="zh-TW" sz="1800" dirty="0" smtClean="0"/>
              <a:t>---</a:t>
            </a:r>
            <a:r>
              <a:rPr lang="zh-TW" altLang="en-US" sz="1800" dirty="0" smtClean="0"/>
              <a:t>零壓</a:t>
            </a:r>
            <a:endParaRPr lang="en-US" altLang="zh-TW" sz="1800" dirty="0"/>
          </a:p>
          <a:p>
            <a:pPr eaLnBrk="1" hangingPunct="1"/>
            <a:r>
              <a:rPr lang="en-US" altLang="zh-TW" sz="1800" dirty="0"/>
              <a:t>2.</a:t>
            </a:r>
            <a:r>
              <a:rPr lang="zh-TW" altLang="en-US" sz="1800" dirty="0"/>
              <a:t> 送風量大於排氣量</a:t>
            </a:r>
            <a:r>
              <a:rPr lang="en-US" altLang="zh-TW" sz="1800" dirty="0" smtClean="0"/>
              <a:t>---</a:t>
            </a:r>
            <a:r>
              <a:rPr lang="zh-TW" altLang="en-US" sz="1800" dirty="0"/>
              <a:t>正壓系統</a:t>
            </a:r>
            <a:endParaRPr lang="en-US" altLang="zh-TW" sz="1800" dirty="0"/>
          </a:p>
          <a:p>
            <a:pPr eaLnBrk="1" hangingPunct="1"/>
            <a:r>
              <a:rPr lang="en-US" altLang="zh-TW" sz="1800" dirty="0"/>
              <a:t>3.</a:t>
            </a:r>
            <a:r>
              <a:rPr lang="zh-TW" altLang="en-US" sz="1800" dirty="0"/>
              <a:t> 排氣量大於送風量</a:t>
            </a:r>
            <a:r>
              <a:rPr lang="en-US" altLang="zh-TW" sz="1800" dirty="0" smtClean="0"/>
              <a:t>---</a:t>
            </a:r>
            <a:r>
              <a:rPr lang="zh-TW" altLang="en-US" sz="1800" dirty="0"/>
              <a:t>負壓</a:t>
            </a:r>
            <a:r>
              <a:rPr lang="zh-TW" altLang="en-US" sz="1800" dirty="0" smtClean="0"/>
              <a:t>系統</a:t>
            </a:r>
            <a:endParaRPr lang="en-US" altLang="zh-TW" sz="1800" dirty="0"/>
          </a:p>
        </p:txBody>
      </p:sp>
      <p:cxnSp>
        <p:nvCxnSpPr>
          <p:cNvPr id="6" name="直線接點 5"/>
          <p:cNvCxnSpPr/>
          <p:nvPr/>
        </p:nvCxnSpPr>
        <p:spPr>
          <a:xfrm>
            <a:off x="428625" y="4221163"/>
            <a:ext cx="92297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9" name="文字方塊 6"/>
          <p:cNvSpPr txBox="1">
            <a:spLocks noChangeArrowheads="1"/>
          </p:cNvSpPr>
          <p:nvPr/>
        </p:nvSpPr>
        <p:spPr bwMode="auto">
          <a:xfrm>
            <a:off x="1856836" y="4581128"/>
            <a:ext cx="7796212" cy="12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 dirty="0">
                <a:solidFill>
                  <a:srgbClr val="0000CC"/>
                </a:solidFill>
              </a:rPr>
              <a:t>例</a:t>
            </a:r>
            <a:r>
              <a:rPr lang="en-US" altLang="zh-TW" sz="1800" dirty="0">
                <a:solidFill>
                  <a:srgbClr val="0000CC"/>
                </a:solidFill>
              </a:rPr>
              <a:t>: </a:t>
            </a:r>
          </a:p>
          <a:p>
            <a:pPr eaLnBrk="1" hangingPunct="1"/>
            <a:r>
              <a:rPr lang="zh-TW" altLang="en-US" sz="1800" dirty="0">
                <a:solidFill>
                  <a:srgbClr val="0000CC"/>
                </a:solidFill>
              </a:rPr>
              <a:t>無塵室</a:t>
            </a:r>
            <a:r>
              <a:rPr lang="en-US" altLang="zh-TW" sz="1800" dirty="0">
                <a:solidFill>
                  <a:srgbClr val="0000CC"/>
                </a:solidFill>
              </a:rPr>
              <a:t>,</a:t>
            </a:r>
            <a:r>
              <a:rPr lang="zh-TW" altLang="en-US" sz="1800" dirty="0">
                <a:solidFill>
                  <a:srgbClr val="0000CC"/>
                </a:solidFill>
              </a:rPr>
              <a:t> 醫院開刀要設計成正壓</a:t>
            </a:r>
            <a:r>
              <a:rPr lang="zh-TW" altLang="en-US" sz="1800" dirty="0" smtClean="0">
                <a:solidFill>
                  <a:srgbClr val="0000CC"/>
                </a:solidFill>
              </a:rPr>
              <a:t>系統</a:t>
            </a:r>
            <a:r>
              <a:rPr lang="en-US" altLang="zh-TW" sz="1800" dirty="0" smtClean="0">
                <a:solidFill>
                  <a:srgbClr val="0000CC"/>
                </a:solidFill>
              </a:rPr>
              <a:t>,</a:t>
            </a:r>
            <a:r>
              <a:rPr lang="zh-TW" altLang="en-US" sz="1800" dirty="0" smtClean="0">
                <a:solidFill>
                  <a:srgbClr val="0000CC"/>
                </a:solidFill>
              </a:rPr>
              <a:t>  垃圾</a:t>
            </a:r>
            <a:r>
              <a:rPr lang="zh-TW" altLang="en-US" sz="1800" dirty="0">
                <a:solidFill>
                  <a:srgbClr val="0000CC"/>
                </a:solidFill>
              </a:rPr>
              <a:t>廠</a:t>
            </a:r>
            <a:r>
              <a:rPr lang="en-US" altLang="zh-TW" sz="1800" dirty="0">
                <a:solidFill>
                  <a:srgbClr val="0000CC"/>
                </a:solidFill>
              </a:rPr>
              <a:t>, </a:t>
            </a:r>
            <a:r>
              <a:rPr lang="zh-TW" altLang="en-US" sz="1800" dirty="0">
                <a:solidFill>
                  <a:srgbClr val="0000CC"/>
                </a:solidFill>
              </a:rPr>
              <a:t>隔離病房要設計成負壓系統</a:t>
            </a:r>
            <a:endParaRPr lang="en-US" altLang="zh-TW" sz="1800" dirty="0">
              <a:solidFill>
                <a:srgbClr val="0000CC"/>
              </a:solidFill>
            </a:endParaRPr>
          </a:p>
          <a:p>
            <a:pPr eaLnBrk="1" hangingPunct="1"/>
            <a:r>
              <a:rPr lang="zh-TW" altLang="en-US" sz="1800" dirty="0">
                <a:solidFill>
                  <a:srgbClr val="0000CC"/>
                </a:solidFill>
              </a:rPr>
              <a:t>人所在的空間</a:t>
            </a:r>
            <a:r>
              <a:rPr lang="en-US" altLang="zh-TW" sz="1800" dirty="0">
                <a:solidFill>
                  <a:srgbClr val="0000CC"/>
                </a:solidFill>
              </a:rPr>
              <a:t>, </a:t>
            </a:r>
            <a:r>
              <a:rPr lang="zh-TW" altLang="en-US" sz="1800" dirty="0">
                <a:solidFill>
                  <a:srgbClr val="0000CC"/>
                </a:solidFill>
              </a:rPr>
              <a:t>最好為零壓或微正壓</a:t>
            </a:r>
            <a:r>
              <a:rPr lang="en-US" altLang="zh-TW" sz="1800" dirty="0">
                <a:solidFill>
                  <a:srgbClr val="0000CC"/>
                </a:solidFill>
              </a:rPr>
              <a:t>(</a:t>
            </a:r>
            <a:r>
              <a:rPr lang="zh-TW" altLang="en-US" sz="1800" dirty="0">
                <a:solidFill>
                  <a:srgbClr val="0000CC"/>
                </a:solidFill>
              </a:rPr>
              <a:t>保持乾淨</a:t>
            </a:r>
            <a:r>
              <a:rPr lang="en-US" altLang="zh-TW" sz="1800" dirty="0">
                <a:solidFill>
                  <a:srgbClr val="0000CC"/>
                </a:solidFill>
              </a:rPr>
              <a:t>,</a:t>
            </a:r>
            <a:r>
              <a:rPr lang="zh-TW" altLang="en-US" sz="1800" dirty="0">
                <a:solidFill>
                  <a:srgbClr val="0000CC"/>
                </a:solidFill>
              </a:rPr>
              <a:t> 外部灰塵較不會進入室內</a:t>
            </a:r>
            <a:r>
              <a:rPr lang="en-US" altLang="zh-TW" sz="1800" dirty="0">
                <a:solidFill>
                  <a:srgbClr val="0000CC"/>
                </a:solidFill>
              </a:rPr>
              <a:t>)</a:t>
            </a:r>
          </a:p>
          <a:p>
            <a:pPr eaLnBrk="1" hangingPunct="1"/>
            <a:endParaRPr lang="en-US" altLang="zh-TW" sz="18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404813"/>
            <a:ext cx="52832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通風基本概念</a:t>
            </a:r>
          </a:p>
        </p:txBody>
      </p:sp>
      <p:pic>
        <p:nvPicPr>
          <p:cNvPr id="26627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79463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字方塊 9"/>
          <p:cNvSpPr txBox="1"/>
          <p:nvPr/>
        </p:nvSpPr>
        <p:spPr>
          <a:xfrm>
            <a:off x="546100" y="6007100"/>
            <a:ext cx="5111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n"/>
              <a:defRPr/>
            </a:pPr>
            <a:r>
              <a:rPr lang="zh-TW" altLang="en-US" sz="2800" dirty="0">
                <a:solidFill>
                  <a:srgbClr val="C00000"/>
                </a:solidFill>
                <a:latin typeface="微軟正黑體" panose="020B0604030504040204" pitchFamily="34" charset="-120"/>
                <a:ea typeface="新細明體" charset="-120"/>
              </a:rPr>
              <a:t>通風：</a:t>
            </a:r>
            <a:r>
              <a:rPr lang="zh-TW" altLang="en-US" sz="2800" b="1" dirty="0">
                <a:solidFill>
                  <a:srgbClr val="C00000"/>
                </a:solidFill>
                <a:latin typeface="微軟正黑體" panose="020B0604030504040204" pitchFamily="34" charset="-120"/>
                <a:ea typeface="新細明體" charset="-120"/>
              </a:rPr>
              <a:t>整體</a:t>
            </a:r>
            <a:r>
              <a:rPr lang="zh-TW" altLang="en-US" sz="2800" dirty="0">
                <a:solidFill>
                  <a:srgbClr val="C00000"/>
                </a:solidFill>
                <a:latin typeface="微軟正黑體" panose="020B0604030504040204" pitchFamily="34" charset="-120"/>
                <a:ea typeface="新細明體" charset="-120"/>
              </a:rPr>
              <a:t>換氣和</a:t>
            </a:r>
            <a:r>
              <a:rPr lang="zh-TW" altLang="en-US" sz="2800" b="1" dirty="0">
                <a:solidFill>
                  <a:srgbClr val="C00000"/>
                </a:solidFill>
                <a:latin typeface="微軟正黑體" panose="020B0604030504040204" pitchFamily="34" charset="-120"/>
                <a:ea typeface="新細明體" charset="-120"/>
              </a:rPr>
              <a:t>局部</a:t>
            </a:r>
            <a:r>
              <a:rPr lang="zh-TW" altLang="en-US" sz="2800" dirty="0">
                <a:solidFill>
                  <a:srgbClr val="C00000"/>
                </a:solidFill>
                <a:latin typeface="微軟正黑體" panose="020B0604030504040204" pitchFamily="34" charset="-120"/>
                <a:ea typeface="新細明體" charset="-120"/>
              </a:rPr>
              <a:t>排氣</a:t>
            </a:r>
          </a:p>
        </p:txBody>
      </p:sp>
      <p:sp>
        <p:nvSpPr>
          <p:cNvPr id="26629" name="文字方塊 10"/>
          <p:cNvSpPr txBox="1">
            <a:spLocks noChangeArrowheads="1"/>
          </p:cNvSpPr>
          <p:nvPr/>
        </p:nvSpPr>
        <p:spPr bwMode="auto">
          <a:xfrm>
            <a:off x="1949450" y="998538"/>
            <a:ext cx="23018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zh-TW" altLang="en-US" sz="2800">
                <a:solidFill>
                  <a:srgbClr val="C00000"/>
                </a:solidFill>
                <a:latin typeface="微軟正黑體" pitchFamily="34" charset="-120"/>
              </a:rPr>
              <a:t>整體換氣</a:t>
            </a:r>
          </a:p>
        </p:txBody>
      </p:sp>
      <p:sp>
        <p:nvSpPr>
          <p:cNvPr id="26630" name="文字方塊 11"/>
          <p:cNvSpPr txBox="1">
            <a:spLocks noChangeArrowheads="1"/>
          </p:cNvSpPr>
          <p:nvPr/>
        </p:nvSpPr>
        <p:spPr bwMode="auto">
          <a:xfrm>
            <a:off x="6211888" y="958850"/>
            <a:ext cx="23018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zh-TW" altLang="en-US" sz="2800">
                <a:solidFill>
                  <a:srgbClr val="C00000"/>
                </a:solidFill>
                <a:latin typeface="微軟正黑體" pitchFamily="34" charset="-120"/>
              </a:rPr>
              <a:t>局部排氣</a:t>
            </a:r>
          </a:p>
        </p:txBody>
      </p:sp>
      <p:pic>
        <p:nvPicPr>
          <p:cNvPr id="26631" name="圖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2"/>
          <a:stretch>
            <a:fillRect/>
          </a:stretch>
        </p:blipFill>
        <p:spPr bwMode="auto">
          <a:xfrm>
            <a:off x="279400" y="1552575"/>
            <a:ext cx="5641975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圖片 10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52575"/>
            <a:ext cx="2533650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字方塊 14"/>
          <p:cNvSpPr txBox="1">
            <a:spLocks noChangeArrowheads="1"/>
          </p:cNvSpPr>
          <p:nvPr/>
        </p:nvSpPr>
        <p:spPr bwMode="auto">
          <a:xfrm>
            <a:off x="5059363" y="4678363"/>
            <a:ext cx="42354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/>
              <a:t>一次換氣</a:t>
            </a:r>
            <a:r>
              <a:rPr lang="en-US" altLang="zh-TW" sz="2000" b="1"/>
              <a:t>3</a:t>
            </a:r>
            <a:r>
              <a:rPr lang="zh-TW" altLang="en-US" sz="2000" b="1"/>
              <a:t>分鐘</a:t>
            </a:r>
            <a:r>
              <a:rPr lang="en-US" altLang="zh-TW" sz="2000" b="1"/>
              <a:t>=1</a:t>
            </a:r>
            <a:r>
              <a:rPr lang="zh-TW" altLang="en-US" sz="2000" b="1"/>
              <a:t>小時換氣</a:t>
            </a:r>
            <a:r>
              <a:rPr lang="en-US" altLang="zh-TW" sz="2000" b="1"/>
              <a:t>20</a:t>
            </a:r>
            <a:r>
              <a:rPr lang="zh-TW" altLang="en-US" sz="2000" b="1"/>
              <a:t>次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404813"/>
            <a:ext cx="52832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通風基本概念</a:t>
            </a:r>
          </a:p>
        </p:txBody>
      </p:sp>
      <p:sp>
        <p:nvSpPr>
          <p:cNvPr id="28675" name="Text Box 1029"/>
          <p:cNvSpPr txBox="1">
            <a:spLocks noChangeArrowheads="1"/>
          </p:cNvSpPr>
          <p:nvPr/>
        </p:nvSpPr>
        <p:spPr bwMode="auto">
          <a:xfrm>
            <a:off x="7099300" y="632460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3600"/>
          </a:p>
        </p:txBody>
      </p:sp>
      <p:sp>
        <p:nvSpPr>
          <p:cNvPr id="28676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28677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文字方塊 8"/>
          <p:cNvSpPr txBox="1">
            <a:spLocks noChangeArrowheads="1"/>
          </p:cNvSpPr>
          <p:nvPr/>
        </p:nvSpPr>
        <p:spPr bwMode="auto">
          <a:xfrm>
            <a:off x="4329113" y="1125538"/>
            <a:ext cx="1793875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短路 </a:t>
            </a:r>
            <a:r>
              <a:rPr lang="en-US" altLang="zh-TW" sz="2900">
                <a:solidFill>
                  <a:srgbClr val="FF0000"/>
                </a:solidFill>
              </a:rPr>
              <a:t>???</a:t>
            </a:r>
          </a:p>
        </p:txBody>
      </p:sp>
      <p:pic>
        <p:nvPicPr>
          <p:cNvPr id="28679" name="Picture 7" descr="1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2176463"/>
            <a:ext cx="3667125" cy="197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8" descr="1-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508500"/>
            <a:ext cx="358775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圖片 8" descr="1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163" y="1628775"/>
            <a:ext cx="3900487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圖片 9" descr="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163" y="4437063"/>
            <a:ext cx="2503487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圖片 10" descr="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088" y="4437063"/>
            <a:ext cx="296545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向下箭號 11"/>
          <p:cNvSpPr/>
          <p:nvPr/>
        </p:nvSpPr>
        <p:spPr>
          <a:xfrm>
            <a:off x="9398000" y="3933825"/>
            <a:ext cx="157163" cy="1366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8685" name="文字方塊 12"/>
          <p:cNvSpPr txBox="1">
            <a:spLocks noChangeArrowheads="1"/>
          </p:cNvSpPr>
          <p:nvPr/>
        </p:nvSpPr>
        <p:spPr bwMode="auto">
          <a:xfrm>
            <a:off x="9321800" y="2420938"/>
            <a:ext cx="3905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400"/>
              <a:t>冷卻水塔入口</a:t>
            </a:r>
          </a:p>
        </p:txBody>
      </p:sp>
      <p:sp>
        <p:nvSpPr>
          <p:cNvPr id="14" name="向右箭號 13"/>
          <p:cNvSpPr/>
          <p:nvPr/>
        </p:nvSpPr>
        <p:spPr>
          <a:xfrm rot="1867051">
            <a:off x="7896225" y="5327650"/>
            <a:ext cx="1169988" cy="50482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404813"/>
            <a:ext cx="6142037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補充</a:t>
            </a:r>
            <a:r>
              <a:rPr lang="en-US" altLang="zh-TW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-</a:t>
            </a: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氣流方向的重要性</a:t>
            </a:r>
          </a:p>
        </p:txBody>
      </p:sp>
      <p:sp>
        <p:nvSpPr>
          <p:cNvPr id="30723" name="Text Box 1029"/>
          <p:cNvSpPr txBox="1">
            <a:spLocks noChangeArrowheads="1"/>
          </p:cNvSpPr>
          <p:nvPr/>
        </p:nvSpPr>
        <p:spPr bwMode="auto">
          <a:xfrm>
            <a:off x="7099300" y="632460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3600"/>
          </a:p>
        </p:txBody>
      </p:sp>
      <p:sp>
        <p:nvSpPr>
          <p:cNvPr id="30724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30725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文字方塊 8"/>
          <p:cNvSpPr txBox="1">
            <a:spLocks noChangeArrowheads="1"/>
          </p:cNvSpPr>
          <p:nvPr/>
        </p:nvSpPr>
        <p:spPr bwMode="auto">
          <a:xfrm>
            <a:off x="466725" y="1628775"/>
            <a:ext cx="8970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 dirty="0">
                <a:solidFill>
                  <a:srgbClr val="FF0000"/>
                </a:solidFill>
              </a:rPr>
              <a:t>氣流方向不正確會有很多不良的影響</a:t>
            </a:r>
            <a:r>
              <a:rPr lang="en-US" altLang="zh-TW" sz="2400" dirty="0">
                <a:solidFill>
                  <a:srgbClr val="FF0000"/>
                </a:solidFill>
              </a:rPr>
              <a:t>, </a:t>
            </a:r>
            <a:r>
              <a:rPr lang="zh-TW" altLang="en-US" sz="2400" dirty="0" smtClean="0">
                <a:solidFill>
                  <a:srgbClr val="FF0000"/>
                </a:solidFill>
              </a:rPr>
              <a:t>使</a:t>
            </a:r>
            <a:r>
              <a:rPr lang="zh-TW" altLang="en-US" sz="2400" dirty="0">
                <a:solidFill>
                  <a:srgbClr val="FF0000"/>
                </a:solidFill>
              </a:rPr>
              <a:t>空調</a:t>
            </a:r>
            <a:r>
              <a:rPr lang="zh-TW" altLang="en-US" sz="2400" dirty="0" smtClean="0">
                <a:solidFill>
                  <a:srgbClr val="FF0000"/>
                </a:solidFill>
              </a:rPr>
              <a:t>效果</a:t>
            </a:r>
            <a:r>
              <a:rPr lang="zh-TW" altLang="en-US" sz="2400" dirty="0">
                <a:solidFill>
                  <a:srgbClr val="FF0000"/>
                </a:solidFill>
              </a:rPr>
              <a:t>不彰</a:t>
            </a:r>
            <a:endParaRPr lang="en-US" altLang="zh-TW" sz="2400" dirty="0">
              <a:solidFill>
                <a:srgbClr val="FF0000"/>
              </a:solidFill>
            </a:endParaRPr>
          </a:p>
        </p:txBody>
      </p:sp>
      <p:sp>
        <p:nvSpPr>
          <p:cNvPr id="30727" name="文字方塊 3"/>
          <p:cNvSpPr txBox="1">
            <a:spLocks noChangeArrowheads="1"/>
          </p:cNvSpPr>
          <p:nvPr/>
        </p:nvSpPr>
        <p:spPr bwMode="auto">
          <a:xfrm>
            <a:off x="331788" y="5494338"/>
            <a:ext cx="45513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/>
              <a:t>錯誤的送風管位置</a:t>
            </a:r>
            <a:r>
              <a:rPr lang="en-US" altLang="zh-TW" sz="2400"/>
              <a:t>, </a:t>
            </a:r>
            <a:r>
              <a:rPr lang="zh-TW" altLang="en-US" sz="2400"/>
              <a:t>把窗邊的輻射熱氣帶到整個空間</a:t>
            </a:r>
          </a:p>
        </p:txBody>
      </p:sp>
      <p:pic>
        <p:nvPicPr>
          <p:cNvPr id="30728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2085975"/>
            <a:ext cx="4645025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圖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63" y="2090738"/>
            <a:ext cx="4598987" cy="318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文字方塊 3"/>
          <p:cNvSpPr txBox="1">
            <a:spLocks noChangeArrowheads="1"/>
          </p:cNvSpPr>
          <p:nvPr/>
        </p:nvSpPr>
        <p:spPr bwMode="auto">
          <a:xfrm>
            <a:off x="5265738" y="5505450"/>
            <a:ext cx="45497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FF0000"/>
                </a:solidFill>
              </a:rPr>
              <a:t>正確的位置</a:t>
            </a:r>
            <a:r>
              <a:rPr lang="en-US" altLang="zh-TW" sz="2400">
                <a:solidFill>
                  <a:srgbClr val="FF0000"/>
                </a:solidFill>
              </a:rPr>
              <a:t>, </a:t>
            </a:r>
            <a:r>
              <a:rPr lang="zh-TW" altLang="en-US" sz="2400">
                <a:solidFill>
                  <a:srgbClr val="FF0000"/>
                </a:solidFill>
              </a:rPr>
              <a:t>可用同樣的空調設備</a:t>
            </a:r>
            <a:r>
              <a:rPr lang="en-US" altLang="zh-TW" sz="2400">
                <a:solidFill>
                  <a:srgbClr val="FF0000"/>
                </a:solidFill>
              </a:rPr>
              <a:t>, </a:t>
            </a:r>
            <a:r>
              <a:rPr lang="zh-TW" altLang="en-US" sz="2400">
                <a:solidFill>
                  <a:srgbClr val="FF0000"/>
                </a:solidFill>
              </a:rPr>
              <a:t>增加冷房的效果</a:t>
            </a:r>
            <a:r>
              <a:rPr lang="en-US" altLang="zh-TW" sz="2400"/>
              <a:t>. </a:t>
            </a:r>
            <a:endParaRPr lang="zh-TW" altLang="en-US" sz="24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圖片 14" descr="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068619"/>
            <a:ext cx="4378325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404813"/>
            <a:ext cx="6142037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補充</a:t>
            </a:r>
            <a:r>
              <a:rPr lang="en-US" altLang="zh-TW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-</a:t>
            </a: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氣流方向的重要性</a:t>
            </a:r>
          </a:p>
        </p:txBody>
      </p:sp>
      <p:sp>
        <p:nvSpPr>
          <p:cNvPr id="36868" name="Text Box 1029"/>
          <p:cNvSpPr txBox="1">
            <a:spLocks noChangeArrowheads="1"/>
          </p:cNvSpPr>
          <p:nvPr/>
        </p:nvSpPr>
        <p:spPr bwMode="auto">
          <a:xfrm>
            <a:off x="7099300" y="632460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3600"/>
          </a:p>
        </p:txBody>
      </p:sp>
      <p:sp>
        <p:nvSpPr>
          <p:cNvPr id="36869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36870" name="圖片 6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文字方塊 8"/>
          <p:cNvSpPr txBox="1">
            <a:spLocks noChangeArrowheads="1"/>
          </p:cNvSpPr>
          <p:nvPr/>
        </p:nvSpPr>
        <p:spPr bwMode="auto">
          <a:xfrm>
            <a:off x="319951" y="2132856"/>
            <a:ext cx="6201960" cy="830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 dirty="0">
                <a:solidFill>
                  <a:srgbClr val="FF0000"/>
                </a:solidFill>
              </a:rPr>
              <a:t>把送風扇架在高處</a:t>
            </a:r>
            <a:r>
              <a:rPr lang="en-US" altLang="zh-TW" sz="2400" dirty="0">
                <a:solidFill>
                  <a:srgbClr val="FF0000"/>
                </a:solidFill>
              </a:rPr>
              <a:t>, </a:t>
            </a:r>
            <a:r>
              <a:rPr lang="zh-TW" altLang="en-US" sz="2400" dirty="0">
                <a:solidFill>
                  <a:srgbClr val="FF0000"/>
                </a:solidFill>
              </a:rPr>
              <a:t>往下送風</a:t>
            </a:r>
            <a:r>
              <a:rPr lang="en-US" altLang="zh-TW" sz="2400" dirty="0">
                <a:solidFill>
                  <a:srgbClr val="FF0000"/>
                </a:solidFill>
              </a:rPr>
              <a:t>, </a:t>
            </a:r>
            <a:r>
              <a:rPr lang="zh-TW" altLang="en-US" sz="2400" dirty="0">
                <a:solidFill>
                  <a:srgbClr val="FF0000"/>
                </a:solidFill>
              </a:rPr>
              <a:t>因為熱氣上升</a:t>
            </a:r>
            <a:r>
              <a:rPr lang="en-US" altLang="zh-TW" sz="2400" dirty="0">
                <a:solidFill>
                  <a:srgbClr val="FF0000"/>
                </a:solidFill>
              </a:rPr>
              <a:t>, </a:t>
            </a:r>
            <a:endParaRPr lang="en-US" altLang="zh-TW" sz="2400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TW" altLang="en-US" sz="2400" dirty="0" smtClean="0">
                <a:solidFill>
                  <a:srgbClr val="FF0000"/>
                </a:solidFill>
              </a:rPr>
              <a:t>反而</a:t>
            </a:r>
            <a:r>
              <a:rPr lang="zh-TW" altLang="en-US" sz="2400" dirty="0">
                <a:solidFill>
                  <a:srgbClr val="FF0000"/>
                </a:solidFill>
              </a:rPr>
              <a:t>把上層</a:t>
            </a:r>
            <a:r>
              <a:rPr lang="zh-TW" altLang="en-US" sz="2400" dirty="0" smtClean="0">
                <a:solidFill>
                  <a:srgbClr val="FF0000"/>
                </a:solidFill>
              </a:rPr>
              <a:t>的熱</a:t>
            </a:r>
            <a:r>
              <a:rPr lang="zh-TW" altLang="en-US" sz="2400" dirty="0">
                <a:solidFill>
                  <a:srgbClr val="FF0000"/>
                </a:solidFill>
              </a:rPr>
              <a:t>風往下送</a:t>
            </a:r>
            <a:r>
              <a:rPr lang="en-US" altLang="zh-TW" sz="2400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4" name="向右箭號 13"/>
          <p:cNvSpPr/>
          <p:nvPr/>
        </p:nvSpPr>
        <p:spPr>
          <a:xfrm rot="5578450">
            <a:off x="1897855" y="5037520"/>
            <a:ext cx="1439863" cy="37465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" name="向右箭號 15"/>
          <p:cNvSpPr/>
          <p:nvPr/>
        </p:nvSpPr>
        <p:spPr>
          <a:xfrm rot="15987849">
            <a:off x="2596357" y="4685487"/>
            <a:ext cx="1739900" cy="77628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5097016" y="4181398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 smtClean="0">
                <a:solidFill>
                  <a:srgbClr val="0066FF"/>
                </a:solidFill>
              </a:rPr>
              <a:t>若有產生熱氣之處</a:t>
            </a:r>
            <a:r>
              <a:rPr lang="en-US" altLang="zh-TW" sz="2400" dirty="0" smtClean="0">
                <a:solidFill>
                  <a:srgbClr val="0066FF"/>
                </a:solidFill>
              </a:rPr>
              <a:t>, </a:t>
            </a:r>
            <a:r>
              <a:rPr lang="zh-TW" altLang="en-US" sz="2400" dirty="0" smtClean="0">
                <a:solidFill>
                  <a:srgbClr val="0066FF"/>
                </a:solidFill>
              </a:rPr>
              <a:t>應採採用局部排氣將熱直接排出</a:t>
            </a:r>
            <a:r>
              <a:rPr lang="en-US" altLang="zh-TW" sz="2400" dirty="0" smtClean="0">
                <a:solidFill>
                  <a:srgbClr val="0066FF"/>
                </a:solidFill>
              </a:rPr>
              <a:t>, </a:t>
            </a:r>
            <a:r>
              <a:rPr lang="zh-TW" altLang="en-US" sz="2400" dirty="0" smtClean="0">
                <a:solidFill>
                  <a:srgbClr val="0066FF"/>
                </a:solidFill>
              </a:rPr>
              <a:t>不要溢散到整個空間</a:t>
            </a:r>
            <a:endParaRPr lang="zh-TW" altLang="en-US" sz="2400" dirty="0">
              <a:solidFill>
                <a:srgbClr val="0066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336804">
            <a:off x="2581937" y="4488362"/>
            <a:ext cx="159495" cy="4450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dirty="0"/>
              <a:t>空調</a:t>
            </a:r>
            <a:r>
              <a:rPr lang="en-US" altLang="zh-TW" sz="3700" dirty="0"/>
              <a:t>---</a:t>
            </a:r>
            <a:r>
              <a:rPr lang="zh-TW" altLang="en-US" sz="3700" dirty="0"/>
              <a:t>通風</a:t>
            </a:r>
            <a:endParaRPr lang="zh-TW" altLang="en-US" sz="3700" dirty="0" smtClean="0"/>
          </a:p>
        </p:txBody>
      </p:sp>
      <p:pic>
        <p:nvPicPr>
          <p:cNvPr id="11267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773238"/>
            <a:ext cx="6183594" cy="374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2"/>
          <p:cNvSpPr txBox="1">
            <a:spLocks noChangeArrowheads="1"/>
          </p:cNvSpPr>
          <p:nvPr/>
        </p:nvSpPr>
        <p:spPr bwMode="auto">
          <a:xfrm>
            <a:off x="5651500" y="1773238"/>
            <a:ext cx="3263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en-US" sz="1800"/>
          </a:p>
        </p:txBody>
      </p:sp>
      <p:sp>
        <p:nvSpPr>
          <p:cNvPr id="12" name="文字方塊 11"/>
          <p:cNvSpPr txBox="1"/>
          <p:nvPr/>
        </p:nvSpPr>
        <p:spPr>
          <a:xfrm>
            <a:off x="6393160" y="1771997"/>
            <a:ext cx="3263900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1800" dirty="0">
                <a:ea typeface="新細明體" pitchFamily="18" charset="-120"/>
              </a:rPr>
              <a:t>空調箱的省電方式有四大部份</a:t>
            </a:r>
            <a:endParaRPr lang="en-US" altLang="zh-TW" sz="1800" dirty="0">
              <a:ea typeface="新細明體" pitchFamily="18" charset="-120"/>
            </a:endParaRPr>
          </a:p>
          <a:p>
            <a:pPr>
              <a:defRPr/>
            </a:pPr>
            <a:endParaRPr lang="en-US" altLang="zh-TW" sz="1800" dirty="0">
              <a:ea typeface="新細明體" pitchFamily="18" charset="-12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zh-TW" altLang="en-US" sz="1800" dirty="0">
                <a:ea typeface="新細明體" pitchFamily="18" charset="-120"/>
              </a:rPr>
              <a:t>冰水流量的控制模式</a:t>
            </a:r>
            <a:endParaRPr lang="en-US" altLang="zh-TW" sz="1800" dirty="0">
              <a:ea typeface="新細明體" pitchFamily="18" charset="-12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zh-TW" altLang="en-US" sz="1800" dirty="0">
                <a:ea typeface="新細明體" pitchFamily="18" charset="-120"/>
              </a:rPr>
              <a:t>冷卻盤管的熱傳效率</a:t>
            </a:r>
            <a:endParaRPr lang="en-US" altLang="zh-TW" sz="1800" dirty="0">
              <a:ea typeface="新細明體" pitchFamily="18" charset="-12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zh-TW" altLang="en-US" sz="1800" dirty="0">
                <a:ea typeface="新細明體" pitchFamily="18" charset="-120"/>
              </a:rPr>
              <a:t>濾網的壓損</a:t>
            </a:r>
            <a:endParaRPr lang="en-US" altLang="zh-TW" sz="1800" dirty="0">
              <a:ea typeface="新細明體" pitchFamily="18" charset="-12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zh-TW" altLang="en-US" sz="1800" dirty="0">
                <a:ea typeface="新細明體" pitchFamily="18" charset="-120"/>
              </a:rPr>
              <a:t>風機的效能</a:t>
            </a:r>
            <a:endParaRPr lang="en-US" altLang="zh-TW" sz="1800" dirty="0">
              <a:ea typeface="新細明體" pitchFamily="18" charset="-12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zh-TW" altLang="en-US" sz="1800" dirty="0">
                <a:ea typeface="新細明體" pitchFamily="18" charset="-120"/>
              </a:rPr>
              <a:t>風管系統的壓損</a:t>
            </a:r>
            <a:endParaRPr lang="en-US" altLang="zh-TW" sz="1800" dirty="0">
              <a:ea typeface="新細明體" pitchFamily="18" charset="-12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zh-TW" altLang="en-US" sz="1800" dirty="0">
                <a:ea typeface="新細明體" pitchFamily="18" charset="-120"/>
              </a:rPr>
              <a:t>風量的分配</a:t>
            </a:r>
            <a:r>
              <a:rPr lang="zh-TW" altLang="en-US" sz="1800" dirty="0" smtClean="0">
                <a:ea typeface="新細明體" pitchFamily="18" charset="-120"/>
              </a:rPr>
              <a:t>均勻</a:t>
            </a:r>
            <a:r>
              <a:rPr lang="en-US" altLang="zh-TW" sz="1800" dirty="0" smtClean="0">
                <a:ea typeface="新細明體" pitchFamily="18" charset="-120"/>
              </a:rPr>
              <a:t>(</a:t>
            </a:r>
            <a:r>
              <a:rPr lang="zh-TW" altLang="en-US" sz="1800" dirty="0" smtClean="0">
                <a:ea typeface="新細明體" pitchFamily="18" charset="-120"/>
              </a:rPr>
              <a:t>系統配置</a:t>
            </a:r>
            <a:r>
              <a:rPr lang="en-US" altLang="zh-TW" sz="1800" dirty="0" smtClean="0">
                <a:ea typeface="新細明體" pitchFamily="18" charset="-120"/>
              </a:rPr>
              <a:t>)</a:t>
            </a:r>
            <a:endParaRPr lang="en-US" altLang="zh-TW" sz="1800" dirty="0">
              <a:ea typeface="新細明體" pitchFamily="18" charset="-120"/>
            </a:endParaRPr>
          </a:p>
          <a:p>
            <a:pPr>
              <a:defRPr/>
            </a:pPr>
            <a:endParaRPr lang="en-US" altLang="zh-TW" sz="1800" dirty="0">
              <a:ea typeface="新細明體" pitchFamily="18" charset="-120"/>
            </a:endParaRPr>
          </a:p>
          <a:p>
            <a:pPr>
              <a:defRPr/>
            </a:pPr>
            <a:r>
              <a:rPr lang="zh-TW" altLang="en-US" sz="1800" dirty="0">
                <a:ea typeface="新細明體" pitchFamily="18" charset="-120"/>
              </a:rPr>
              <a:t>本文內容僅討論第</a:t>
            </a:r>
            <a:r>
              <a:rPr lang="en-US" altLang="zh-TW" sz="1800" dirty="0">
                <a:ea typeface="新細明體" pitchFamily="18" charset="-120"/>
              </a:rPr>
              <a:t>4,5,6</a:t>
            </a:r>
            <a:r>
              <a:rPr lang="zh-TW" altLang="en-US" sz="1800" dirty="0">
                <a:ea typeface="新細明體" pitchFamily="18" charset="-120"/>
              </a:rPr>
              <a:t>項</a:t>
            </a:r>
            <a:r>
              <a:rPr lang="en-US" altLang="zh-TW" sz="1800" dirty="0">
                <a:ea typeface="新細明體" pitchFamily="18" charset="-120"/>
              </a:rPr>
              <a:t>. </a:t>
            </a:r>
          </a:p>
          <a:p>
            <a:pPr>
              <a:defRPr/>
            </a:pPr>
            <a:r>
              <a:rPr lang="zh-TW" altLang="en-US" sz="1800" dirty="0">
                <a:ea typeface="新細明體" pitchFamily="18" charset="-120"/>
              </a:rPr>
              <a:t>提供給客戶參考改善的方向</a:t>
            </a:r>
            <a:endParaRPr lang="en-US" altLang="zh-TW" sz="1800" dirty="0">
              <a:ea typeface="新細明體" pitchFamily="18" charset="-120"/>
            </a:endParaRPr>
          </a:p>
          <a:p>
            <a:pPr marL="342900" indent="-342900">
              <a:buFontTx/>
              <a:buAutoNum type="arabicPeriod"/>
              <a:defRPr/>
            </a:pPr>
            <a:endParaRPr lang="en-US" altLang="zh-TW" sz="1800" dirty="0">
              <a:ea typeface="新細明體" pitchFamily="18" charset="-120"/>
            </a:endParaRPr>
          </a:p>
          <a:p>
            <a:pPr marL="342900" indent="-342900">
              <a:buFontTx/>
              <a:buAutoNum type="arabicPeriod"/>
              <a:defRPr/>
            </a:pPr>
            <a:endParaRPr lang="zh-TW" altLang="en-US" sz="1800" dirty="0">
              <a:ea typeface="新細明體" pitchFamily="18" charset="-12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圓角矩形 5"/>
          <p:cNvSpPr/>
          <p:nvPr/>
        </p:nvSpPr>
        <p:spPr>
          <a:xfrm>
            <a:off x="4171950" y="3068638"/>
            <a:ext cx="1562100" cy="646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404813"/>
            <a:ext cx="52832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通風基本概念</a:t>
            </a:r>
          </a:p>
        </p:txBody>
      </p:sp>
      <p:sp>
        <p:nvSpPr>
          <p:cNvPr id="38916" name="Text Box 1029"/>
          <p:cNvSpPr txBox="1">
            <a:spLocks noChangeArrowheads="1"/>
          </p:cNvSpPr>
          <p:nvPr/>
        </p:nvSpPr>
        <p:spPr bwMode="auto">
          <a:xfrm>
            <a:off x="7099300" y="632460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3600"/>
          </a:p>
        </p:txBody>
      </p:sp>
      <p:sp>
        <p:nvSpPr>
          <p:cNvPr id="38917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38918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文字方塊 8"/>
          <p:cNvSpPr txBox="1">
            <a:spLocks noChangeArrowheads="1"/>
          </p:cNvSpPr>
          <p:nvPr/>
        </p:nvSpPr>
        <p:spPr bwMode="auto">
          <a:xfrm>
            <a:off x="344488" y="1719263"/>
            <a:ext cx="9229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/>
              <a:t>非常大的空間</a:t>
            </a:r>
            <a:r>
              <a:rPr lang="en-US" altLang="zh-TW" sz="2400"/>
              <a:t>, </a:t>
            </a:r>
            <a:r>
              <a:rPr lang="zh-TW" altLang="en-US" sz="2400"/>
              <a:t>要整體換氣降溫</a:t>
            </a:r>
            <a:r>
              <a:rPr lang="en-US" altLang="zh-TW" sz="2400"/>
              <a:t>, </a:t>
            </a:r>
            <a:r>
              <a:rPr lang="zh-TW" altLang="en-US" sz="2400"/>
              <a:t>需要很大的耗能</a:t>
            </a:r>
            <a:r>
              <a:rPr lang="en-US" altLang="zh-TW" sz="2400"/>
              <a:t>. </a:t>
            </a:r>
            <a:r>
              <a:rPr lang="zh-TW" altLang="en-US" sz="2400"/>
              <a:t>所以某些空調或通風設計</a:t>
            </a:r>
            <a:r>
              <a:rPr lang="en-US" altLang="zh-TW" sz="2400"/>
              <a:t>, </a:t>
            </a:r>
            <a:r>
              <a:rPr lang="zh-TW" altLang="en-US" sz="2400"/>
              <a:t>會利用風速造成的</a:t>
            </a:r>
            <a:r>
              <a:rPr lang="zh-TW" altLang="en-US" sz="2400">
                <a:solidFill>
                  <a:srgbClr val="FF0000"/>
                </a:solidFill>
              </a:rPr>
              <a:t>體感溫差</a:t>
            </a:r>
            <a:r>
              <a:rPr lang="en-US" altLang="zh-TW" sz="2400"/>
              <a:t>,</a:t>
            </a:r>
            <a:r>
              <a:rPr lang="zh-TW" altLang="en-US" sz="2400"/>
              <a:t> 來減低對風量或冷凍噸數的需求</a:t>
            </a:r>
            <a:r>
              <a:rPr lang="en-US" altLang="zh-TW" sz="2400"/>
              <a:t>. </a:t>
            </a:r>
            <a:r>
              <a:rPr lang="zh-TW" altLang="en-US" sz="2400"/>
              <a:t>如下列的</a:t>
            </a:r>
            <a:r>
              <a:rPr lang="zh-TW" altLang="en-US" sz="2400">
                <a:solidFill>
                  <a:srgbClr val="FF0000"/>
                </a:solidFill>
              </a:rPr>
              <a:t>大型吊扇</a:t>
            </a:r>
            <a:r>
              <a:rPr lang="en-US" altLang="zh-TW" sz="2400"/>
              <a:t>, </a:t>
            </a:r>
            <a:r>
              <a:rPr lang="zh-TW" altLang="en-US" sz="2400"/>
              <a:t>或</a:t>
            </a:r>
            <a:r>
              <a:rPr lang="zh-TW" altLang="en-US" sz="2400">
                <a:solidFill>
                  <a:srgbClr val="FF0000"/>
                </a:solidFill>
              </a:rPr>
              <a:t>局部送風</a:t>
            </a:r>
            <a:endParaRPr lang="en-US" altLang="zh-TW" sz="2400">
              <a:solidFill>
                <a:srgbClr val="FF0000"/>
              </a:solidFill>
            </a:endParaRPr>
          </a:p>
        </p:txBody>
      </p:sp>
      <p:pic>
        <p:nvPicPr>
          <p:cNvPr id="38920" name="圖片 10" descr="12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0" y="3971925"/>
            <a:ext cx="19399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圖片 7" descr="241-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350" y="3371850"/>
            <a:ext cx="3190875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2" name="文字方塊 1"/>
          <p:cNvSpPr txBox="1">
            <a:spLocks noChangeArrowheads="1"/>
          </p:cNvSpPr>
          <p:nvPr/>
        </p:nvSpPr>
        <p:spPr bwMode="auto">
          <a:xfrm>
            <a:off x="741363" y="5732463"/>
            <a:ext cx="25384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大型吊扇</a:t>
            </a:r>
          </a:p>
        </p:txBody>
      </p:sp>
      <p:sp>
        <p:nvSpPr>
          <p:cNvPr id="38923" name="文字方塊 2"/>
          <p:cNvSpPr txBox="1">
            <a:spLocks noChangeArrowheads="1"/>
          </p:cNvSpPr>
          <p:nvPr/>
        </p:nvSpPr>
        <p:spPr bwMode="auto">
          <a:xfrm>
            <a:off x="6826250" y="5730875"/>
            <a:ext cx="2495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局部送風</a:t>
            </a:r>
          </a:p>
        </p:txBody>
      </p:sp>
      <p:sp>
        <p:nvSpPr>
          <p:cNvPr id="2" name="向下箭號 1"/>
          <p:cNvSpPr/>
          <p:nvPr/>
        </p:nvSpPr>
        <p:spPr>
          <a:xfrm>
            <a:off x="9010650" y="4365625"/>
            <a:ext cx="311150" cy="5778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" name="向下箭號 2"/>
          <p:cNvSpPr/>
          <p:nvPr/>
        </p:nvSpPr>
        <p:spPr>
          <a:xfrm>
            <a:off x="7602538" y="4343400"/>
            <a:ext cx="314325" cy="5778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" name="向下箭號 3"/>
          <p:cNvSpPr/>
          <p:nvPr/>
        </p:nvSpPr>
        <p:spPr>
          <a:xfrm>
            <a:off x="4641850" y="3716338"/>
            <a:ext cx="315913" cy="62706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8927" name="文字方塊 4"/>
          <p:cNvSpPr txBox="1">
            <a:spLocks noChangeArrowheads="1"/>
          </p:cNvSpPr>
          <p:nvPr/>
        </p:nvSpPr>
        <p:spPr bwMode="auto">
          <a:xfrm>
            <a:off x="4171950" y="3068638"/>
            <a:ext cx="1562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>
                <a:solidFill>
                  <a:srgbClr val="FF0000"/>
                </a:solidFill>
              </a:rPr>
              <a:t>注意上層高溫空氣</a:t>
            </a:r>
          </a:p>
        </p:txBody>
      </p:sp>
      <p:pic>
        <p:nvPicPr>
          <p:cNvPr id="38928" name="圖片 16" descr="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3" y="2997200"/>
            <a:ext cx="2184400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029"/>
          <p:cNvSpPr txBox="1">
            <a:spLocks noChangeArrowheads="1"/>
          </p:cNvSpPr>
          <p:nvPr/>
        </p:nvSpPr>
        <p:spPr bwMode="auto">
          <a:xfrm>
            <a:off x="7099300" y="632460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3600"/>
          </a:p>
        </p:txBody>
      </p:sp>
      <p:sp>
        <p:nvSpPr>
          <p:cNvPr id="39939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39940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66925" y="577850"/>
            <a:ext cx="1403350" cy="588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942" name="文字方塊 1"/>
          <p:cNvSpPr txBox="1">
            <a:spLocks noChangeArrowheads="1"/>
          </p:cNvSpPr>
          <p:nvPr/>
        </p:nvSpPr>
        <p:spPr bwMode="auto">
          <a:xfrm>
            <a:off x="4171950" y="517525"/>
            <a:ext cx="2538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大型吊扇</a:t>
            </a:r>
          </a:p>
        </p:txBody>
      </p:sp>
      <p:pic>
        <p:nvPicPr>
          <p:cNvPr id="3994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438" y="1228725"/>
            <a:ext cx="6323012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3805238"/>
            <a:ext cx="9337675" cy="246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828800"/>
            <a:ext cx="1747838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2325688"/>
            <a:ext cx="1320800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圓角矩形 1"/>
          <p:cNvSpPr/>
          <p:nvPr/>
        </p:nvSpPr>
        <p:spPr>
          <a:xfrm>
            <a:off x="8378825" y="6165850"/>
            <a:ext cx="1377950" cy="1047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" name="圓角矩形 2"/>
          <p:cNvSpPr/>
          <p:nvPr/>
        </p:nvSpPr>
        <p:spPr>
          <a:xfrm>
            <a:off x="1363663" y="6165850"/>
            <a:ext cx="858837" cy="1047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" name="圓角矩形 3"/>
          <p:cNvSpPr/>
          <p:nvPr/>
        </p:nvSpPr>
        <p:spPr>
          <a:xfrm>
            <a:off x="8378825" y="4581525"/>
            <a:ext cx="1317625" cy="71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5" name="圓角矩形 4"/>
          <p:cNvSpPr/>
          <p:nvPr/>
        </p:nvSpPr>
        <p:spPr>
          <a:xfrm>
            <a:off x="2222500" y="4581525"/>
            <a:ext cx="1247775" cy="71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404813"/>
            <a:ext cx="52832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通風基本概念</a:t>
            </a:r>
          </a:p>
        </p:txBody>
      </p:sp>
      <p:pic>
        <p:nvPicPr>
          <p:cNvPr id="43011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939800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文字方塊 13"/>
          <p:cNvSpPr txBox="1">
            <a:spLocks noChangeArrowheads="1"/>
          </p:cNvSpPr>
          <p:nvPr/>
        </p:nvSpPr>
        <p:spPr bwMode="auto">
          <a:xfrm>
            <a:off x="4514850" y="998538"/>
            <a:ext cx="269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/>
              <a:t>什麼是風壓</a:t>
            </a:r>
          </a:p>
        </p:txBody>
      </p:sp>
      <p:sp>
        <p:nvSpPr>
          <p:cNvPr id="12" name="文字方塊 10"/>
          <p:cNvSpPr txBox="1">
            <a:spLocks noChangeArrowheads="1"/>
          </p:cNvSpPr>
          <p:nvPr/>
        </p:nvSpPr>
        <p:spPr bwMode="auto">
          <a:xfrm>
            <a:off x="2073275" y="3873500"/>
            <a:ext cx="3476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r>
              <a:rPr lang="zh-TW" altLang="en-US" sz="2800" dirty="0">
                <a:solidFill>
                  <a:srgbClr val="C00000"/>
                </a:solidFill>
                <a:latin typeface="+mn-ea"/>
                <a:ea typeface="+mn-ea"/>
              </a:rPr>
              <a:t>全壓 </a:t>
            </a:r>
            <a:r>
              <a:rPr lang="en-US" altLang="zh-TW" sz="2800" dirty="0">
                <a:solidFill>
                  <a:srgbClr val="C00000"/>
                </a:solidFill>
                <a:latin typeface="+mn-ea"/>
                <a:ea typeface="+mn-ea"/>
              </a:rPr>
              <a:t>= </a:t>
            </a:r>
            <a:r>
              <a:rPr lang="zh-TW" altLang="en-US" sz="2800" dirty="0">
                <a:solidFill>
                  <a:srgbClr val="C00000"/>
                </a:solidFill>
                <a:latin typeface="+mn-ea"/>
                <a:ea typeface="+mn-ea"/>
              </a:rPr>
              <a:t>靜壓 </a:t>
            </a:r>
            <a:r>
              <a:rPr lang="en-US" altLang="zh-TW" sz="2800" dirty="0">
                <a:solidFill>
                  <a:srgbClr val="C00000"/>
                </a:solidFill>
                <a:latin typeface="+mn-ea"/>
                <a:ea typeface="+mn-ea"/>
              </a:rPr>
              <a:t>+ </a:t>
            </a:r>
            <a:r>
              <a:rPr lang="zh-TW" altLang="en-US" sz="2800" dirty="0">
                <a:solidFill>
                  <a:srgbClr val="C00000"/>
                </a:solidFill>
                <a:latin typeface="+mn-ea"/>
                <a:ea typeface="+mn-ea"/>
              </a:rPr>
              <a:t>動壓  </a:t>
            </a:r>
          </a:p>
        </p:txBody>
      </p:sp>
      <p:sp>
        <p:nvSpPr>
          <p:cNvPr id="13" name="立方體 12"/>
          <p:cNvSpPr/>
          <p:nvPr/>
        </p:nvSpPr>
        <p:spPr>
          <a:xfrm>
            <a:off x="423863" y="1406525"/>
            <a:ext cx="2987675" cy="235902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14" name="立方體 13"/>
          <p:cNvSpPr/>
          <p:nvPr/>
        </p:nvSpPr>
        <p:spPr>
          <a:xfrm>
            <a:off x="1590675" y="2147888"/>
            <a:ext cx="2128838" cy="677862"/>
          </a:xfrm>
          <a:prstGeom prst="cub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43016" name="文字方塊 14"/>
          <p:cNvSpPr txBox="1">
            <a:spLocks noChangeArrowheads="1"/>
          </p:cNvSpPr>
          <p:nvPr/>
        </p:nvSpPr>
        <p:spPr bwMode="auto">
          <a:xfrm>
            <a:off x="423863" y="3095625"/>
            <a:ext cx="2416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chemeClr val="bg1"/>
                </a:solidFill>
                <a:latin typeface="微軟正黑體" pitchFamily="34" charset="-120"/>
              </a:rPr>
              <a:t>人員空間或機房</a:t>
            </a:r>
          </a:p>
        </p:txBody>
      </p:sp>
      <p:sp>
        <p:nvSpPr>
          <p:cNvPr id="16" name="文字方塊 15"/>
          <p:cNvSpPr txBox="1"/>
          <p:nvPr/>
        </p:nvSpPr>
        <p:spPr>
          <a:xfrm>
            <a:off x="1851025" y="2354263"/>
            <a:ext cx="154463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TW" altLang="en-US" sz="24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新細明體" charset="-120"/>
              </a:rPr>
              <a:t>風管</a:t>
            </a:r>
          </a:p>
        </p:txBody>
      </p:sp>
      <p:sp>
        <p:nvSpPr>
          <p:cNvPr id="43018" name="文字方塊 16"/>
          <p:cNvSpPr txBox="1">
            <a:spLocks noChangeArrowheads="1"/>
          </p:cNvSpPr>
          <p:nvPr/>
        </p:nvSpPr>
        <p:spPr bwMode="auto">
          <a:xfrm>
            <a:off x="3895725" y="3095625"/>
            <a:ext cx="1246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latin typeface="微軟正黑體" pitchFamily="34" charset="-120"/>
              </a:rPr>
              <a:t>風機</a:t>
            </a:r>
          </a:p>
        </p:txBody>
      </p:sp>
      <p:pic>
        <p:nvPicPr>
          <p:cNvPr id="43019" name="Picture 7" descr="a-fan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0" y="2147888"/>
            <a:ext cx="8556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020" name="群組 18"/>
          <p:cNvGrpSpPr>
            <a:grpSpLocks/>
          </p:cNvGrpSpPr>
          <p:nvPr/>
        </p:nvGrpSpPr>
        <p:grpSpPr bwMode="auto">
          <a:xfrm>
            <a:off x="128588" y="4414838"/>
            <a:ext cx="4248150" cy="2192337"/>
            <a:chOff x="1181047" y="4189142"/>
            <a:chExt cx="5207287" cy="2572363"/>
          </a:xfrm>
        </p:grpSpPr>
        <p:grpSp>
          <p:nvGrpSpPr>
            <p:cNvPr id="43026" name="群組 19"/>
            <p:cNvGrpSpPr>
              <a:grpSpLocks/>
            </p:cNvGrpSpPr>
            <p:nvPr/>
          </p:nvGrpSpPr>
          <p:grpSpPr bwMode="auto">
            <a:xfrm>
              <a:off x="1314449" y="4189142"/>
              <a:ext cx="4941082" cy="2350698"/>
              <a:chOff x="1314449" y="4411861"/>
              <a:chExt cx="4941082" cy="2350698"/>
            </a:xfrm>
          </p:grpSpPr>
          <p:pic>
            <p:nvPicPr>
              <p:cNvPr id="43029" name="圖片 11" descr="5.jp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170" r="2"/>
              <a:stretch>
                <a:fillRect/>
              </a:stretch>
            </p:blipFill>
            <p:spPr bwMode="auto">
              <a:xfrm>
                <a:off x="1971675" y="4411861"/>
                <a:ext cx="4283856" cy="23506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30" name="圖片 11" descr="5.jp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28" t="17934" r="79552" b="29388"/>
              <a:stretch>
                <a:fillRect/>
              </a:stretch>
            </p:blipFill>
            <p:spPr bwMode="auto">
              <a:xfrm>
                <a:off x="1314449" y="4762773"/>
                <a:ext cx="944387" cy="1238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1" name="文字方塊 10"/>
            <p:cNvSpPr txBox="1">
              <a:spLocks noChangeArrowheads="1"/>
            </p:cNvSpPr>
            <p:nvPr/>
          </p:nvSpPr>
          <p:spPr bwMode="auto">
            <a:xfrm>
              <a:off x="1181047" y="5858105"/>
              <a:ext cx="2677589" cy="90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2200" dirty="0">
                  <a:solidFill>
                    <a:srgbClr val="C00000"/>
                  </a:solidFill>
                  <a:latin typeface="+mn-ea"/>
                  <a:ea typeface="+mn-ea"/>
                </a:rPr>
                <a:t>管徑小 </a:t>
              </a:r>
              <a:endParaRPr lang="en-US" altLang="zh-TW" sz="2200" dirty="0">
                <a:solidFill>
                  <a:srgbClr val="C00000"/>
                </a:solidFill>
                <a:latin typeface="+mn-ea"/>
                <a:ea typeface="+mn-ea"/>
              </a:endParaRPr>
            </a:p>
            <a:p>
              <a:pPr algn="ctr" eaLnBrk="1" hangingPunct="1">
                <a:defRPr/>
              </a:pPr>
              <a:r>
                <a:rPr lang="zh-TW" altLang="en-US" sz="2200" dirty="0">
                  <a:solidFill>
                    <a:srgbClr val="C00000"/>
                  </a:solidFill>
                  <a:latin typeface="+mn-ea"/>
                  <a:ea typeface="+mn-ea"/>
                </a:rPr>
                <a:t>流速快 壓損大</a:t>
              </a:r>
            </a:p>
          </p:txBody>
        </p:sp>
        <p:sp>
          <p:nvSpPr>
            <p:cNvPr id="22" name="文字方塊 10"/>
            <p:cNvSpPr txBox="1">
              <a:spLocks noChangeArrowheads="1"/>
            </p:cNvSpPr>
            <p:nvPr/>
          </p:nvSpPr>
          <p:spPr bwMode="auto">
            <a:xfrm>
              <a:off x="3858636" y="5845066"/>
              <a:ext cx="2529698" cy="9034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>
                <a:defRPr/>
              </a:pPr>
              <a:r>
                <a:rPr lang="zh-TW" altLang="en-US" sz="2200" dirty="0">
                  <a:solidFill>
                    <a:srgbClr val="C00000"/>
                  </a:solidFill>
                  <a:latin typeface="+mn-ea"/>
                  <a:ea typeface="+mn-ea"/>
                </a:rPr>
                <a:t>管徑大 </a:t>
              </a:r>
              <a:endParaRPr lang="en-US" altLang="zh-TW" sz="2200" dirty="0">
                <a:solidFill>
                  <a:srgbClr val="C00000"/>
                </a:solidFill>
                <a:latin typeface="+mn-ea"/>
                <a:ea typeface="+mn-ea"/>
              </a:endParaRPr>
            </a:p>
            <a:p>
              <a:pPr algn="ctr" eaLnBrk="1" hangingPunct="1">
                <a:defRPr/>
              </a:pPr>
              <a:r>
                <a:rPr lang="zh-TW" altLang="en-US" sz="2200" dirty="0">
                  <a:solidFill>
                    <a:srgbClr val="C00000"/>
                  </a:solidFill>
                  <a:latin typeface="+mn-ea"/>
                  <a:ea typeface="+mn-ea"/>
                </a:rPr>
                <a:t>流速低 壓損小</a:t>
              </a:r>
            </a:p>
          </p:txBody>
        </p:sp>
      </p:grpSp>
      <p:sp>
        <p:nvSpPr>
          <p:cNvPr id="43021" name="文字方塊 24"/>
          <p:cNvSpPr txBox="1">
            <a:spLocks noChangeArrowheads="1"/>
          </p:cNvSpPr>
          <p:nvPr/>
        </p:nvSpPr>
        <p:spPr bwMode="auto">
          <a:xfrm>
            <a:off x="4106863" y="5740400"/>
            <a:ext cx="1914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000" b="1"/>
              <a:t>1mmAq=9.8 Pa</a:t>
            </a:r>
            <a:endParaRPr lang="zh-TW" altLang="en-US" sz="2000" b="1"/>
          </a:p>
        </p:txBody>
      </p:sp>
      <p:sp>
        <p:nvSpPr>
          <p:cNvPr id="43022" name="標題 2"/>
          <p:cNvSpPr txBox="1">
            <a:spLocks/>
          </p:cNvSpPr>
          <p:nvPr/>
        </p:nvSpPr>
        <p:spPr bwMode="auto">
          <a:xfrm>
            <a:off x="6567488" y="1420813"/>
            <a:ext cx="2547937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 anchor="ctr"/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/>
            <a:r>
              <a:rPr lang="zh-TW" altLang="en-US" sz="3600">
                <a:solidFill>
                  <a:srgbClr val="FF0000"/>
                </a:solidFill>
                <a:latin typeface="Candara" pitchFamily="34" charset="0"/>
                <a:ea typeface="標楷體" pitchFamily="65" charset="-120"/>
              </a:rPr>
              <a:t>管路的壓損</a:t>
            </a:r>
          </a:p>
        </p:txBody>
      </p:sp>
      <p:sp>
        <p:nvSpPr>
          <p:cNvPr id="27" name="文字方塊 26"/>
          <p:cNvSpPr txBox="1">
            <a:spLocks noChangeArrowheads="1"/>
          </p:cNvSpPr>
          <p:nvPr/>
        </p:nvSpPr>
        <p:spPr bwMode="auto">
          <a:xfrm>
            <a:off x="5961063" y="2170113"/>
            <a:ext cx="37433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>
                <a:latin typeface="微軟正黑體" pitchFamily="34" charset="-120"/>
              </a:rPr>
              <a:t>管路壓損和管內風速二次方成正比。</a:t>
            </a:r>
            <a:endParaRPr lang="en-US" altLang="zh-TW" sz="1800">
              <a:latin typeface="微軟正黑體" pitchFamily="34" charset="-120"/>
            </a:endParaRPr>
          </a:p>
          <a:p>
            <a:pPr eaLnBrk="1" hangingPunct="1"/>
            <a:r>
              <a:rPr lang="zh-TW" altLang="en-US" sz="1800">
                <a:latin typeface="微軟正黑體" pitchFamily="34" charset="-120"/>
              </a:rPr>
              <a:t>除</a:t>
            </a:r>
            <a:r>
              <a:rPr lang="zh-TW" altLang="en-US" sz="1800">
                <a:solidFill>
                  <a:srgbClr val="FF0000"/>
                </a:solidFill>
                <a:latin typeface="微軟正黑體" pitchFamily="34" charset="-120"/>
              </a:rPr>
              <a:t>搬運風速</a:t>
            </a:r>
            <a:r>
              <a:rPr lang="zh-TW" altLang="en-US" sz="1800">
                <a:latin typeface="微軟正黑體" pitchFamily="34" charset="-120"/>
              </a:rPr>
              <a:t>特殊需求，要加大風速。</a:t>
            </a:r>
            <a:endParaRPr lang="en-US" altLang="zh-TW" sz="1800">
              <a:latin typeface="微軟正黑體" pitchFamily="34" charset="-120"/>
            </a:endParaRPr>
          </a:p>
          <a:p>
            <a:pPr eaLnBrk="1" hangingPunct="1"/>
            <a:endParaRPr lang="en-US" altLang="zh-TW" sz="1800">
              <a:latin typeface="微軟正黑體" pitchFamily="34" charset="-120"/>
            </a:endParaRPr>
          </a:p>
          <a:p>
            <a:pPr eaLnBrk="1" hangingPunct="1"/>
            <a:r>
              <a:rPr lang="zh-TW" altLang="en-US" sz="1800">
                <a:latin typeface="微軟正黑體" pitchFamily="34" charset="-120"/>
              </a:rPr>
              <a:t>其他狀況：降低管內風速，壓損減少，減低能耗。</a:t>
            </a:r>
          </a:p>
        </p:txBody>
      </p:sp>
      <p:sp>
        <p:nvSpPr>
          <p:cNvPr id="28" name="文字方塊 27"/>
          <p:cNvSpPr txBox="1">
            <a:spLocks noChangeArrowheads="1"/>
          </p:cNvSpPr>
          <p:nvPr/>
        </p:nvSpPr>
        <p:spPr bwMode="auto">
          <a:xfrm>
            <a:off x="5926138" y="3656013"/>
            <a:ext cx="3871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>
                <a:solidFill>
                  <a:srgbClr val="0070C0"/>
                </a:solidFill>
                <a:latin typeface="微軟正黑體" pitchFamily="34" charset="-120"/>
              </a:rPr>
              <a:t>較大的管路壓損來至直管及彎頭</a:t>
            </a:r>
            <a:endParaRPr lang="en-US" altLang="zh-TW" sz="1800">
              <a:solidFill>
                <a:srgbClr val="0070C0"/>
              </a:solidFill>
              <a:latin typeface="微軟正黑體" pitchFamily="34" charset="-120"/>
            </a:endParaRPr>
          </a:p>
          <a:p>
            <a:pPr eaLnBrk="1" hangingPunct="1"/>
            <a:r>
              <a:rPr lang="zh-TW" altLang="en-US" sz="1800">
                <a:solidFill>
                  <a:srgbClr val="0070C0"/>
                </a:solidFill>
                <a:latin typeface="微軟正黑體" pitchFamily="34" charset="-120"/>
              </a:rPr>
              <a:t>直管壓損每公尺落在</a:t>
            </a:r>
            <a:r>
              <a:rPr lang="en-US" altLang="zh-TW" sz="1800">
                <a:solidFill>
                  <a:srgbClr val="0070C0"/>
                </a:solidFill>
                <a:latin typeface="微軟正黑體" pitchFamily="34" charset="-120"/>
              </a:rPr>
              <a:t>0.1mmAq</a:t>
            </a:r>
            <a:r>
              <a:rPr lang="zh-TW" altLang="en-US" sz="1800">
                <a:solidFill>
                  <a:srgbClr val="0070C0"/>
                </a:solidFill>
                <a:latin typeface="微軟正黑體" pitchFamily="34" charset="-120"/>
              </a:rPr>
              <a:t>以下</a:t>
            </a:r>
            <a:r>
              <a:rPr lang="en-US" altLang="zh-TW" sz="1800">
                <a:solidFill>
                  <a:srgbClr val="0070C0"/>
                </a:solidFill>
                <a:latin typeface="微軟正黑體" pitchFamily="34" charset="-120"/>
              </a:rPr>
              <a:t> </a:t>
            </a:r>
          </a:p>
          <a:p>
            <a:pPr eaLnBrk="1" hangingPunct="1"/>
            <a:r>
              <a:rPr lang="en-US" altLang="zh-TW" sz="1800">
                <a:solidFill>
                  <a:srgbClr val="0070C0"/>
                </a:solidFill>
                <a:latin typeface="微軟正黑體" pitchFamily="34" charset="-120"/>
              </a:rPr>
              <a:t>90</a:t>
            </a:r>
            <a:r>
              <a:rPr lang="zh-TW" altLang="en-US" sz="1800">
                <a:solidFill>
                  <a:srgbClr val="0070C0"/>
                </a:solidFill>
                <a:latin typeface="微軟正黑體" pitchFamily="34" charset="-120"/>
              </a:rPr>
              <a:t>度彎頭的壓損落在</a:t>
            </a:r>
            <a:r>
              <a:rPr lang="en-US" altLang="zh-TW" sz="1800">
                <a:solidFill>
                  <a:srgbClr val="0070C0"/>
                </a:solidFill>
                <a:latin typeface="微軟正黑體" pitchFamily="34" charset="-120"/>
              </a:rPr>
              <a:t>2.5mmAq</a:t>
            </a:r>
            <a:r>
              <a:rPr lang="zh-TW" altLang="en-US" sz="1800">
                <a:solidFill>
                  <a:srgbClr val="0070C0"/>
                </a:solidFill>
                <a:latin typeface="微軟正黑體" pitchFamily="34" charset="-120"/>
              </a:rPr>
              <a:t>以下</a:t>
            </a:r>
            <a:r>
              <a:rPr lang="en-US" altLang="zh-TW" sz="1800">
                <a:solidFill>
                  <a:srgbClr val="0070C0"/>
                </a:solidFill>
                <a:latin typeface="微軟正黑體" pitchFamily="34" charset="-120"/>
              </a:rPr>
              <a:t> </a:t>
            </a:r>
          </a:p>
        </p:txBody>
      </p:sp>
      <p:pic>
        <p:nvPicPr>
          <p:cNvPr id="43025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688" y="4714875"/>
            <a:ext cx="26797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圓角矩形 2"/>
          <p:cNvSpPr/>
          <p:nvPr/>
        </p:nvSpPr>
        <p:spPr>
          <a:xfrm>
            <a:off x="1052513" y="5475288"/>
            <a:ext cx="8501062" cy="9239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404813"/>
            <a:ext cx="52832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通風基本概念</a:t>
            </a:r>
          </a:p>
        </p:txBody>
      </p:sp>
      <p:sp>
        <p:nvSpPr>
          <p:cNvPr id="44036" name="Text Box 1029"/>
          <p:cNvSpPr txBox="1">
            <a:spLocks noChangeArrowheads="1"/>
          </p:cNvSpPr>
          <p:nvPr/>
        </p:nvSpPr>
        <p:spPr bwMode="auto">
          <a:xfrm>
            <a:off x="7099300" y="632460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3600"/>
          </a:p>
        </p:txBody>
      </p:sp>
      <p:sp>
        <p:nvSpPr>
          <p:cNvPr id="44037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44038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文字方塊 13"/>
          <p:cNvSpPr txBox="1">
            <a:spLocks noChangeArrowheads="1"/>
          </p:cNvSpPr>
          <p:nvPr/>
        </p:nvSpPr>
        <p:spPr bwMode="auto">
          <a:xfrm>
            <a:off x="3860800" y="998538"/>
            <a:ext cx="2692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/>
              <a:t>管路的壓損</a:t>
            </a:r>
          </a:p>
        </p:txBody>
      </p:sp>
      <p:pic>
        <p:nvPicPr>
          <p:cNvPr id="44040" name="圖片 9" descr="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2667000"/>
            <a:ext cx="8847138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文字方塊 8"/>
          <p:cNvSpPr txBox="1">
            <a:spLocks noChangeArrowheads="1"/>
          </p:cNvSpPr>
          <p:nvPr/>
        </p:nvSpPr>
        <p:spPr bwMode="auto">
          <a:xfrm>
            <a:off x="1754188" y="2205038"/>
            <a:ext cx="6788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FF0000"/>
                </a:solidFill>
              </a:rPr>
              <a:t>同為 </a:t>
            </a:r>
            <a:r>
              <a:rPr lang="en-US" altLang="zh-TW" sz="2400">
                <a:solidFill>
                  <a:srgbClr val="FF0000"/>
                </a:solidFill>
              </a:rPr>
              <a:t>10M/S</a:t>
            </a:r>
            <a:r>
              <a:rPr lang="zh-TW" altLang="en-US" sz="2400">
                <a:solidFill>
                  <a:srgbClr val="FF0000"/>
                </a:solidFill>
              </a:rPr>
              <a:t>風速下</a:t>
            </a:r>
            <a:r>
              <a:rPr lang="en-US" altLang="zh-TW" sz="2400">
                <a:solidFill>
                  <a:srgbClr val="FF0000"/>
                </a:solidFill>
              </a:rPr>
              <a:t>,</a:t>
            </a:r>
            <a:r>
              <a:rPr lang="zh-TW" altLang="en-US" sz="2400">
                <a:solidFill>
                  <a:srgbClr val="FF0000"/>
                </a:solidFill>
              </a:rPr>
              <a:t>不同管徑的每一米的壓損</a:t>
            </a:r>
          </a:p>
        </p:txBody>
      </p:sp>
      <p:sp>
        <p:nvSpPr>
          <p:cNvPr id="44042" name="文字方塊 1"/>
          <p:cNvSpPr txBox="1">
            <a:spLocks noChangeArrowheads="1"/>
          </p:cNvSpPr>
          <p:nvPr/>
        </p:nvSpPr>
        <p:spPr bwMode="auto">
          <a:xfrm>
            <a:off x="1052513" y="5475288"/>
            <a:ext cx="85010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/>
              <a:t>所以在設計上，一般主管（直徑較大管件）管內設計風速可在</a:t>
            </a:r>
            <a:r>
              <a:rPr lang="en-US" altLang="zh-TW" sz="1800"/>
              <a:t>9-15M/S</a:t>
            </a:r>
          </a:p>
          <a:p>
            <a:pPr eaLnBrk="1" hangingPunct="1"/>
            <a:r>
              <a:rPr lang="en-US" altLang="zh-TW" sz="1800"/>
              <a:t>                             </a:t>
            </a:r>
            <a:r>
              <a:rPr lang="zh-TW" altLang="en-US" sz="1800"/>
              <a:t>中段管件（直徑約在</a:t>
            </a:r>
            <a:r>
              <a:rPr lang="en-US" altLang="zh-TW" sz="1800"/>
              <a:t>30-60CM), </a:t>
            </a:r>
            <a:r>
              <a:rPr lang="zh-TW" altLang="en-US" sz="1800"/>
              <a:t>設計風速建議在</a:t>
            </a:r>
            <a:r>
              <a:rPr lang="en-US" altLang="zh-TW" sz="1800"/>
              <a:t>7-9M/S</a:t>
            </a:r>
          </a:p>
          <a:p>
            <a:pPr eaLnBrk="1" hangingPunct="1"/>
            <a:r>
              <a:rPr lang="en-US" altLang="zh-TW" sz="1800"/>
              <a:t>                             </a:t>
            </a:r>
            <a:r>
              <a:rPr lang="zh-TW" altLang="en-US" sz="1800"/>
              <a:t>尾段管件（直徑約在</a:t>
            </a:r>
            <a:r>
              <a:rPr lang="en-US" altLang="zh-TW" sz="1800"/>
              <a:t>10-25CM)</a:t>
            </a:r>
            <a:r>
              <a:rPr lang="zh-TW" altLang="en-US" sz="1800"/>
              <a:t>，設計風速建議在</a:t>
            </a:r>
            <a:r>
              <a:rPr lang="en-US" altLang="zh-TW" sz="1800"/>
              <a:t>3-6M/S</a:t>
            </a:r>
            <a:endParaRPr lang="zh-TW" altLang="en-US" sz="18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690813" y="404813"/>
            <a:ext cx="52832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通風基本概念</a:t>
            </a:r>
          </a:p>
        </p:txBody>
      </p:sp>
      <p:sp>
        <p:nvSpPr>
          <p:cNvPr id="45059" name="Text Box 1029"/>
          <p:cNvSpPr txBox="1">
            <a:spLocks noChangeArrowheads="1"/>
          </p:cNvSpPr>
          <p:nvPr/>
        </p:nvSpPr>
        <p:spPr bwMode="auto">
          <a:xfrm>
            <a:off x="7099300" y="632460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3600"/>
          </a:p>
        </p:txBody>
      </p:sp>
      <p:pic>
        <p:nvPicPr>
          <p:cNvPr id="45060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852488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" y="1951038"/>
            <a:ext cx="3725863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3263900" y="2176463"/>
            <a:ext cx="47625" cy="39909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10" name="矩形 9"/>
          <p:cNvSpPr/>
          <p:nvPr/>
        </p:nvSpPr>
        <p:spPr>
          <a:xfrm rot="3243181">
            <a:off x="2454275" y="2359026"/>
            <a:ext cx="71437" cy="312261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3063" y="3319463"/>
            <a:ext cx="2376487" cy="4603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45065" name="文字方塊 11"/>
          <p:cNvSpPr txBox="1">
            <a:spLocks noChangeArrowheads="1"/>
          </p:cNvSpPr>
          <p:nvPr/>
        </p:nvSpPr>
        <p:spPr bwMode="auto">
          <a:xfrm rot="-1828637">
            <a:off x="1665288" y="2339975"/>
            <a:ext cx="1463675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zh-TW" altLang="en-US" sz="2000" b="1">
                <a:latin typeface="微軟正黑體" pitchFamily="34" charset="-120"/>
              </a:rPr>
              <a:t>風管直徑</a:t>
            </a:r>
          </a:p>
        </p:txBody>
      </p:sp>
      <p:sp>
        <p:nvSpPr>
          <p:cNvPr id="13" name="文字方塊 12"/>
          <p:cNvSpPr txBox="1"/>
          <p:nvPr/>
        </p:nvSpPr>
        <p:spPr>
          <a:xfrm>
            <a:off x="2084388" y="1503363"/>
            <a:ext cx="23733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8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新細明體" charset="-120"/>
              </a:rPr>
              <a:t>等摩擦係數法</a:t>
            </a:r>
          </a:p>
        </p:txBody>
      </p:sp>
      <p:pic>
        <p:nvPicPr>
          <p:cNvPr id="45067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75" y="1982788"/>
            <a:ext cx="3821113" cy="472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 rot="3319278">
            <a:off x="5960269" y="2324894"/>
            <a:ext cx="46038" cy="27813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 rot="9233014">
            <a:off x="7162800" y="2027238"/>
            <a:ext cx="46038" cy="358457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49863" y="3087688"/>
            <a:ext cx="2654300" cy="4603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6183313" y="1531938"/>
            <a:ext cx="17018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8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新細明體" charset="-120"/>
              </a:rPr>
              <a:t>等風速法</a:t>
            </a:r>
          </a:p>
        </p:txBody>
      </p:sp>
      <p:sp>
        <p:nvSpPr>
          <p:cNvPr id="45072" name="文字方塊 18"/>
          <p:cNvSpPr txBox="1">
            <a:spLocks noChangeArrowheads="1"/>
          </p:cNvSpPr>
          <p:nvPr/>
        </p:nvSpPr>
        <p:spPr bwMode="auto">
          <a:xfrm>
            <a:off x="2174875" y="1062038"/>
            <a:ext cx="5676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latin typeface="微軟正黑體" pitchFamily="34" charset="-120"/>
              </a:rPr>
              <a:t>風管尺寸的設計，</a:t>
            </a:r>
            <a:r>
              <a:rPr lang="en-US" altLang="zh-TW" sz="2400">
                <a:latin typeface="微軟正黑體" pitchFamily="34" charset="-120"/>
              </a:rPr>
              <a:t> </a:t>
            </a:r>
            <a:r>
              <a:rPr lang="zh-TW" altLang="en-US" sz="2400">
                <a:latin typeface="微軟正黑體" pitchFamily="34" charset="-120"/>
              </a:rPr>
              <a:t>常使用下列兩種方法：</a:t>
            </a:r>
            <a:endParaRPr lang="en-US" altLang="zh-TW" sz="2400">
              <a:latin typeface="微軟正黑體" pitchFamily="34" charset="-120"/>
            </a:endParaRPr>
          </a:p>
        </p:txBody>
      </p:sp>
      <p:sp>
        <p:nvSpPr>
          <p:cNvPr id="45073" name="文字方塊 19"/>
          <p:cNvSpPr txBox="1">
            <a:spLocks noChangeArrowheads="1"/>
          </p:cNvSpPr>
          <p:nvPr/>
        </p:nvSpPr>
        <p:spPr bwMode="auto">
          <a:xfrm>
            <a:off x="3322638" y="5080000"/>
            <a:ext cx="715962" cy="706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摩擦係數</a:t>
            </a:r>
          </a:p>
        </p:txBody>
      </p:sp>
      <p:sp>
        <p:nvSpPr>
          <p:cNvPr id="45074" name="文字方塊 20"/>
          <p:cNvSpPr txBox="1">
            <a:spLocks noChangeArrowheads="1"/>
          </p:cNvSpPr>
          <p:nvPr/>
        </p:nvSpPr>
        <p:spPr bwMode="auto">
          <a:xfrm rot="-1828637">
            <a:off x="5257800" y="2374900"/>
            <a:ext cx="1249363" cy="409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zh-TW" altLang="en-US" sz="2000" b="1">
                <a:latin typeface="微軟正黑體" pitchFamily="34" charset="-120"/>
              </a:rPr>
              <a:t>風管直徑</a:t>
            </a:r>
          </a:p>
        </p:txBody>
      </p:sp>
      <p:sp>
        <p:nvSpPr>
          <p:cNvPr id="45075" name="文字方塊 21"/>
          <p:cNvSpPr txBox="1">
            <a:spLocks noChangeArrowheads="1"/>
          </p:cNvSpPr>
          <p:nvPr/>
        </p:nvSpPr>
        <p:spPr bwMode="auto">
          <a:xfrm rot="3431488">
            <a:off x="7173118" y="2466182"/>
            <a:ext cx="715963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風速</a:t>
            </a:r>
          </a:p>
        </p:txBody>
      </p:sp>
      <p:sp>
        <p:nvSpPr>
          <p:cNvPr id="23" name="文字方塊 22">
            <a:extLst/>
          </p:cNvPr>
          <p:cNvSpPr txBox="1"/>
          <p:nvPr/>
        </p:nvSpPr>
        <p:spPr>
          <a:xfrm>
            <a:off x="1363963" y="6363733"/>
            <a:ext cx="4182894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1400" b="1" dirty="0">
                <a:highlight>
                  <a:srgbClr val="FFFFFF"/>
                </a:highlight>
                <a:ea typeface="新細明體" charset="-120"/>
              </a:rPr>
              <a:t>每公尺長度風管的摩擦損失係數</a:t>
            </a:r>
            <a:r>
              <a:rPr lang="en-US" altLang="zh-TW" sz="1400" b="1" dirty="0" err="1">
                <a:highlight>
                  <a:srgbClr val="FFFFFF"/>
                </a:highlight>
                <a:ea typeface="新細明體" charset="-120"/>
              </a:rPr>
              <a:t>mmAq</a:t>
            </a:r>
            <a:r>
              <a:rPr lang="en-US" altLang="zh-TW" sz="1400" b="1" dirty="0">
                <a:highlight>
                  <a:srgbClr val="FFFFFF"/>
                </a:highlight>
                <a:ea typeface="新細明體" charset="-120"/>
              </a:rPr>
              <a:t>/M</a:t>
            </a:r>
            <a:endParaRPr lang="zh-TW" altLang="en-US" sz="1400" b="1" dirty="0">
              <a:highlight>
                <a:srgbClr val="FFFFFF"/>
              </a:highlight>
              <a:ea typeface="新細明體" charset="-120"/>
            </a:endParaRPr>
          </a:p>
        </p:txBody>
      </p:sp>
      <p:sp>
        <p:nvSpPr>
          <p:cNvPr id="24" name="文字方塊 23">
            <a:extLst/>
          </p:cNvPr>
          <p:cNvSpPr txBox="1"/>
          <p:nvPr/>
        </p:nvSpPr>
        <p:spPr>
          <a:xfrm>
            <a:off x="5141998" y="6517622"/>
            <a:ext cx="4182894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1400" b="1" dirty="0">
                <a:highlight>
                  <a:srgbClr val="FFFFFF"/>
                </a:highlight>
                <a:ea typeface="新細明體" charset="-120"/>
              </a:rPr>
              <a:t>每公尺長度風管的摩擦損失係數</a:t>
            </a:r>
            <a:r>
              <a:rPr lang="en-US" altLang="zh-TW" sz="1400" b="1" dirty="0" err="1">
                <a:highlight>
                  <a:srgbClr val="FFFFFF"/>
                </a:highlight>
                <a:ea typeface="新細明體" charset="-120"/>
              </a:rPr>
              <a:t>mmAq</a:t>
            </a:r>
            <a:r>
              <a:rPr lang="en-US" altLang="zh-TW" sz="1400" b="1" dirty="0">
                <a:highlight>
                  <a:srgbClr val="FFFFFF"/>
                </a:highlight>
                <a:ea typeface="新細明體" charset="-120"/>
              </a:rPr>
              <a:t>/M</a:t>
            </a:r>
            <a:endParaRPr lang="zh-TW" altLang="en-US" sz="1400" b="1" dirty="0">
              <a:highlight>
                <a:srgbClr val="FFFFFF"/>
              </a:highlight>
              <a:ea typeface="新細明體" charset="-120"/>
            </a:endParaRPr>
          </a:p>
        </p:txBody>
      </p:sp>
      <p:sp>
        <p:nvSpPr>
          <p:cNvPr id="45078" name="文字方塊 24"/>
          <p:cNvSpPr txBox="1">
            <a:spLocks noChangeArrowheads="1"/>
          </p:cNvSpPr>
          <p:nvPr/>
        </p:nvSpPr>
        <p:spPr bwMode="auto">
          <a:xfrm>
            <a:off x="4030663" y="3140075"/>
            <a:ext cx="715962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00B0F0"/>
                </a:solidFill>
                <a:latin typeface="微軟正黑體" pitchFamily="34" charset="-120"/>
              </a:rPr>
              <a:t>風量</a:t>
            </a:r>
          </a:p>
        </p:txBody>
      </p:sp>
      <p:sp>
        <p:nvSpPr>
          <p:cNvPr id="45079" name="文字方塊 25"/>
          <p:cNvSpPr txBox="1">
            <a:spLocks noChangeArrowheads="1"/>
          </p:cNvSpPr>
          <p:nvPr/>
        </p:nvSpPr>
        <p:spPr bwMode="auto">
          <a:xfrm>
            <a:off x="7994650" y="2986088"/>
            <a:ext cx="715963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00B0F0"/>
                </a:solidFill>
                <a:latin typeface="微軟正黑體" pitchFamily="34" charset="-120"/>
              </a:rPr>
              <a:t>風量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pic>
        <p:nvPicPr>
          <p:cNvPr id="47107" name="圖片 11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79463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Rectangle 6"/>
          <p:cNvSpPr>
            <a:spLocks noChangeArrowheads="1"/>
          </p:cNvSpPr>
          <p:nvPr/>
        </p:nvSpPr>
        <p:spPr bwMode="auto">
          <a:xfrm>
            <a:off x="3549650" y="549275"/>
            <a:ext cx="272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耗電費用計算</a:t>
            </a:r>
          </a:p>
        </p:txBody>
      </p:sp>
      <p:sp>
        <p:nvSpPr>
          <p:cNvPr id="18" name="Rectangle 4"/>
          <p:cNvSpPr>
            <a:spLocks noGrp="1" noChangeArrowheads="1"/>
          </p:cNvSpPr>
          <p:nvPr>
            <p:ph idx="1"/>
          </p:nvPr>
        </p:nvSpPr>
        <p:spPr>
          <a:xfrm>
            <a:off x="1412875" y="4387850"/>
            <a:ext cx="8159750" cy="2117725"/>
          </a:xfrm>
        </p:spPr>
        <p:txBody>
          <a:bodyPr/>
          <a:lstStyle/>
          <a:p>
            <a:pPr marL="711200" indent="-711200" eaLnBrk="1" hangingPunct="1">
              <a:buFont typeface="Wingdings" pitchFamily="2" charset="2"/>
              <a:buNone/>
            </a:pPr>
            <a:r>
              <a:rPr lang="zh-TW" altLang="en-US" sz="1800" dirty="0" smtClean="0"/>
              <a:t>假設從系統中省回</a:t>
            </a:r>
            <a:r>
              <a:rPr lang="en-US" altLang="zh-TW" sz="1800" dirty="0" smtClean="0">
                <a:solidFill>
                  <a:srgbClr val="C00000"/>
                </a:solidFill>
              </a:rPr>
              <a:t>1KW</a:t>
            </a:r>
            <a:r>
              <a:rPr lang="zh-TW" altLang="en-US" sz="1800" dirty="0" smtClean="0"/>
              <a:t>的電力，一年可以省多少電費：</a:t>
            </a:r>
            <a:endParaRPr lang="en-US" altLang="zh-TW" sz="1800" dirty="0" smtClean="0"/>
          </a:p>
          <a:p>
            <a:pPr marL="711200" indent="-711200" eaLnBrk="1" hangingPunct="1">
              <a:buFont typeface="Wingdings" pitchFamily="2" charset="2"/>
              <a:buNone/>
            </a:pPr>
            <a:r>
              <a:rPr lang="en-US" altLang="zh-TW" sz="2800" dirty="0" smtClean="0"/>
              <a:t>365</a:t>
            </a:r>
            <a:r>
              <a:rPr lang="zh-TW" altLang="en-US" sz="2800" dirty="0" smtClean="0"/>
              <a:t>天</a:t>
            </a:r>
            <a:r>
              <a:rPr lang="en-US" altLang="zh-TW" sz="2800" dirty="0" smtClean="0"/>
              <a:t> x 24</a:t>
            </a:r>
            <a:r>
              <a:rPr lang="zh-TW" altLang="en-US" sz="2800" dirty="0" smtClean="0"/>
              <a:t>小時 </a:t>
            </a:r>
            <a:r>
              <a:rPr lang="en-US" altLang="zh-TW" sz="2800" dirty="0" smtClean="0"/>
              <a:t>X 1KW x </a:t>
            </a:r>
            <a:r>
              <a:rPr lang="en-US" altLang="zh-TW" sz="2800" dirty="0" smtClean="0">
                <a:solidFill>
                  <a:srgbClr val="C00000"/>
                </a:solidFill>
              </a:rPr>
              <a:t>2.9</a:t>
            </a:r>
            <a:r>
              <a:rPr lang="zh-TW" altLang="en-US" sz="2800" dirty="0" smtClean="0"/>
              <a:t>元 </a:t>
            </a:r>
            <a:r>
              <a:rPr lang="en-US" altLang="zh-TW" sz="2800" dirty="0" smtClean="0"/>
              <a:t>= 25404</a:t>
            </a:r>
            <a:r>
              <a:rPr lang="zh-TW" altLang="en-US" sz="2800" dirty="0" smtClean="0"/>
              <a:t>元</a:t>
            </a:r>
            <a:endParaRPr lang="en-US" altLang="zh-TW" sz="2800" dirty="0" smtClean="0"/>
          </a:p>
          <a:p>
            <a:pPr marL="711200" indent="-711200" eaLnBrk="1" hangingPunct="1">
              <a:buFont typeface="Wingdings" pitchFamily="2" charset="2"/>
              <a:buNone/>
            </a:pPr>
            <a:endParaRPr lang="en-US" altLang="zh-TW" sz="2800" dirty="0" smtClean="0"/>
          </a:p>
          <a:p>
            <a:pPr marL="711200" indent="-711200" eaLnBrk="1" hangingPunct="1">
              <a:buFont typeface="Wingdings" pitchFamily="2" charset="2"/>
              <a:buNone/>
            </a:pPr>
            <a:r>
              <a:rPr lang="en-US" altLang="zh-TW" sz="2800" b="1" dirty="0" smtClean="0">
                <a:solidFill>
                  <a:srgbClr val="C00000"/>
                </a:solidFill>
              </a:rPr>
              <a:t>“</a:t>
            </a:r>
            <a:r>
              <a:rPr lang="zh-TW" altLang="en-US" sz="2800" b="1" dirty="0" smtClean="0">
                <a:solidFill>
                  <a:srgbClr val="C00000"/>
                </a:solidFill>
              </a:rPr>
              <a:t>節省</a:t>
            </a:r>
            <a:r>
              <a:rPr lang="en-US" altLang="zh-TW" sz="2800" b="1" dirty="0" smtClean="0">
                <a:solidFill>
                  <a:srgbClr val="C00000"/>
                </a:solidFill>
              </a:rPr>
              <a:t>1KW</a:t>
            </a:r>
            <a:r>
              <a:rPr lang="zh-TW" altLang="en-US" sz="2800" b="1" dirty="0" smtClean="0">
                <a:solidFill>
                  <a:srgbClr val="C00000"/>
                </a:solidFill>
              </a:rPr>
              <a:t>電，就可以省</a:t>
            </a:r>
            <a:r>
              <a:rPr lang="en-US" altLang="zh-TW" sz="2800" b="1" dirty="0" smtClean="0">
                <a:solidFill>
                  <a:srgbClr val="C00000"/>
                </a:solidFill>
              </a:rPr>
              <a:t>2.5</a:t>
            </a:r>
            <a:r>
              <a:rPr lang="zh-TW" altLang="en-US" sz="2800" b="1" dirty="0" smtClean="0">
                <a:solidFill>
                  <a:srgbClr val="C00000"/>
                </a:solidFill>
              </a:rPr>
              <a:t>萬的電費</a:t>
            </a:r>
            <a:r>
              <a:rPr lang="en-US" altLang="zh-TW" sz="2800" b="1" dirty="0" smtClean="0">
                <a:solidFill>
                  <a:srgbClr val="C00000"/>
                </a:solidFill>
              </a:rPr>
              <a:t>“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412875" y="2187575"/>
          <a:ext cx="7489825" cy="1966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2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0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6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30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25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2865"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分類</a:t>
                      </a:r>
                    </a:p>
                  </a:txBody>
                  <a:tcPr marL="64152" marR="64152" marT="32080" marB="3208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夏  月</a:t>
                      </a:r>
                      <a:endParaRPr lang="en-US" altLang="zh-TW" sz="1800" dirty="0">
                        <a:latin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(6/1</a:t>
                      </a:r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至</a:t>
                      </a:r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9/30)</a:t>
                      </a:r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2" marR="64152" marT="32080" marB="3208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非夏月</a:t>
                      </a:r>
                      <a:endParaRPr lang="en-US" altLang="zh-TW" sz="1800" dirty="0">
                        <a:latin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夏月以外時間</a:t>
                      </a:r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)</a:t>
                      </a:r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2" marR="64152" marT="32080" marB="3208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4" marR="64154" marT="32076" marB="3207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512">
                <a:tc rowSpan="3"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基本電費</a:t>
                      </a:r>
                    </a:p>
                  </a:txBody>
                  <a:tcPr marL="64152" marR="64152" marT="32080" marB="320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裝置契約</a:t>
                      </a: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每瓩每月</a:t>
                      </a:r>
                    </a:p>
                  </a:txBody>
                  <a:tcPr marL="64152" marR="64152" marT="32080" marB="320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137.50</a:t>
                      </a:r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512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需 量 契 約</a:t>
                      </a:r>
                    </a:p>
                  </a:txBody>
                  <a:tcPr marL="64152" marR="64152" marT="32080" marB="320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經常契約</a:t>
                      </a: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236.20</a:t>
                      </a:r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173.20</a:t>
                      </a:r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512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非夏月契約</a:t>
                      </a: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-</a:t>
                      </a:r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173.20</a:t>
                      </a:r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512"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流     動     電     費</a:t>
                      </a: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微軟正黑體" panose="020B0604030504040204" pitchFamily="34" charset="-120"/>
                        </a:rPr>
                        <a:t>每        度</a:t>
                      </a: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2.95</a:t>
                      </a:r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>
                          <a:latin typeface="微軟正黑體" panose="020B0604030504040204" pitchFamily="34" charset="-120"/>
                        </a:rPr>
                        <a:t>2.87</a:t>
                      </a:r>
                      <a:endParaRPr lang="zh-TW" altLang="en-US" sz="1800" dirty="0">
                        <a:latin typeface="微軟正黑體" panose="020B0604030504040204" pitchFamily="34" charset="-120"/>
                      </a:endParaRPr>
                    </a:p>
                  </a:txBody>
                  <a:tcPr marL="64152" marR="64152" marT="32080" marB="320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文字方塊 19"/>
          <p:cNvSpPr txBox="1"/>
          <p:nvPr/>
        </p:nvSpPr>
        <p:spPr>
          <a:xfrm>
            <a:off x="3641725" y="1714500"/>
            <a:ext cx="1209675" cy="40005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2000" b="1" dirty="0">
                <a:latin typeface="微軟正黑體" panose="020B0604030504040204" pitchFamily="34" charset="-120"/>
              </a:rPr>
              <a:t>低壓供電</a:t>
            </a:r>
          </a:p>
        </p:txBody>
      </p:sp>
      <p:sp>
        <p:nvSpPr>
          <p:cNvPr id="47149" name="文字方塊 20"/>
          <p:cNvSpPr txBox="1">
            <a:spLocks noChangeArrowheads="1"/>
          </p:cNvSpPr>
          <p:nvPr/>
        </p:nvSpPr>
        <p:spPr bwMode="auto">
          <a:xfrm>
            <a:off x="1381125" y="1801813"/>
            <a:ext cx="22367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 b="1">
                <a:latin typeface="微軟正黑體" pitchFamily="34" charset="-120"/>
              </a:rPr>
              <a:t>電力用電：非時間電價</a:t>
            </a:r>
          </a:p>
        </p:txBody>
      </p:sp>
      <p:sp>
        <p:nvSpPr>
          <p:cNvPr id="47150" name="文字方塊 21"/>
          <p:cNvSpPr txBox="1">
            <a:spLocks noChangeArrowheads="1"/>
          </p:cNvSpPr>
          <p:nvPr/>
        </p:nvSpPr>
        <p:spPr bwMode="auto">
          <a:xfrm>
            <a:off x="7896225" y="1849438"/>
            <a:ext cx="1006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 b="1">
                <a:latin typeface="微軟正黑體" pitchFamily="34" charset="-120"/>
              </a:rPr>
              <a:t>單位：元</a:t>
            </a:r>
          </a:p>
        </p:txBody>
      </p:sp>
      <p:sp>
        <p:nvSpPr>
          <p:cNvPr id="23" name="矩形 22"/>
          <p:cNvSpPr/>
          <p:nvPr/>
        </p:nvSpPr>
        <p:spPr>
          <a:xfrm>
            <a:off x="4321175" y="3794125"/>
            <a:ext cx="4581525" cy="36036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cxnSp>
        <p:nvCxnSpPr>
          <p:cNvPr id="24" name="直線接點 23"/>
          <p:cNvCxnSpPr/>
          <p:nvPr/>
        </p:nvCxnSpPr>
        <p:spPr>
          <a:xfrm>
            <a:off x="2919413" y="5195888"/>
            <a:ext cx="2971800" cy="0"/>
          </a:xfrm>
          <a:prstGeom prst="lin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字方塊 24"/>
          <p:cNvSpPr txBox="1"/>
          <p:nvPr/>
        </p:nvSpPr>
        <p:spPr>
          <a:xfrm>
            <a:off x="4005263" y="5214938"/>
            <a:ext cx="80010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新細明體" charset="-120"/>
              </a:rPr>
              <a:t>電度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圓角矩形 2"/>
          <p:cNvSpPr/>
          <p:nvPr/>
        </p:nvSpPr>
        <p:spPr>
          <a:xfrm>
            <a:off x="428625" y="5683250"/>
            <a:ext cx="9075738" cy="8699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49155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1627188"/>
            <a:ext cx="4524375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3300" smtClean="0">
                <a:latin typeface="萬用超立體" pitchFamily="34" charset="-120"/>
                <a:ea typeface="萬用超立體" pitchFamily="34" charset="-120"/>
              </a:rPr>
              <a:t>離心風機風輪的最佳化</a:t>
            </a:r>
            <a:endParaRPr lang="zh-TW" altLang="en-US" smtClean="0">
              <a:latin typeface="萬用超立體" pitchFamily="34" charset="-120"/>
              <a:ea typeface="萬用超立體" pitchFamily="34" charset="-120"/>
            </a:endParaRPr>
          </a:p>
        </p:txBody>
      </p:sp>
      <p:sp>
        <p:nvSpPr>
          <p:cNvPr id="49157" name="Rectangle 4"/>
          <p:cNvSpPr>
            <a:spLocks noGrp="1" noChangeArrowheads="1"/>
          </p:cNvSpPr>
          <p:nvPr>
            <p:ph sz="quarter" idx="13"/>
          </p:nvPr>
        </p:nvSpPr>
        <p:spPr>
          <a:xfrm>
            <a:off x="731838" y="2679700"/>
            <a:ext cx="4141787" cy="34464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TW" altLang="en-US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zh-TW" altLang="en-US" smtClean="0"/>
          </a:p>
        </p:txBody>
      </p:sp>
      <p:sp>
        <p:nvSpPr>
          <p:cNvPr id="49158" name="Text Box 1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49159" name="圖片 15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0" name="文字方塊 3"/>
          <p:cNvSpPr txBox="1">
            <a:spLocks noChangeArrowheads="1"/>
          </p:cNvSpPr>
          <p:nvPr/>
        </p:nvSpPr>
        <p:spPr bwMode="auto">
          <a:xfrm>
            <a:off x="6904038" y="1857375"/>
            <a:ext cx="26003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同容積</a:t>
            </a:r>
            <a:endParaRPr lang="en-US" altLang="zh-TW" sz="3600">
              <a:solidFill>
                <a:srgbClr val="FF0000"/>
              </a:solidFill>
            </a:endParaRPr>
          </a:p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同轉速</a:t>
            </a:r>
            <a:endParaRPr lang="en-US" altLang="zh-TW" sz="3600">
              <a:solidFill>
                <a:srgbClr val="FF0000"/>
              </a:solidFill>
            </a:endParaRPr>
          </a:p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同風量</a:t>
            </a:r>
            <a:endParaRPr lang="en-US" altLang="zh-TW" sz="3600">
              <a:solidFill>
                <a:srgbClr val="FF0000"/>
              </a:solidFill>
            </a:endParaRPr>
          </a:p>
          <a:p>
            <a:pPr eaLnBrk="1" hangingPunct="1"/>
            <a:endParaRPr lang="en-US" altLang="zh-TW" sz="3600">
              <a:solidFill>
                <a:srgbClr val="FF0000"/>
              </a:solidFill>
            </a:endParaRPr>
          </a:p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但是壓力</a:t>
            </a:r>
            <a:endParaRPr lang="en-US" altLang="zh-TW" sz="3600">
              <a:solidFill>
                <a:srgbClr val="FF0000"/>
              </a:solidFill>
            </a:endParaRPr>
          </a:p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不一樣</a:t>
            </a:r>
          </a:p>
        </p:txBody>
      </p:sp>
      <p:sp>
        <p:nvSpPr>
          <p:cNvPr id="49161" name="文字方塊 4"/>
          <p:cNvSpPr txBox="1">
            <a:spLocks noChangeArrowheads="1"/>
          </p:cNvSpPr>
          <p:nvPr/>
        </p:nvSpPr>
        <p:spPr bwMode="auto">
          <a:xfrm>
            <a:off x="315913" y="2565400"/>
            <a:ext cx="7366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/>
              <a:t>壓力大</a:t>
            </a:r>
          </a:p>
        </p:txBody>
      </p:sp>
      <p:sp>
        <p:nvSpPr>
          <p:cNvPr id="49162" name="文字方塊 12"/>
          <p:cNvSpPr txBox="1">
            <a:spLocks noChangeArrowheads="1"/>
          </p:cNvSpPr>
          <p:nvPr/>
        </p:nvSpPr>
        <p:spPr bwMode="auto">
          <a:xfrm>
            <a:off x="5551488" y="2687638"/>
            <a:ext cx="8191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/>
              <a:t>壓力小</a:t>
            </a:r>
          </a:p>
        </p:txBody>
      </p:sp>
      <p:pic>
        <p:nvPicPr>
          <p:cNvPr id="49163" name="圖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88" y="3775075"/>
            <a:ext cx="404812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4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488" y="404813"/>
            <a:ext cx="15573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5" name="文字方塊 1"/>
          <p:cNvSpPr txBox="1">
            <a:spLocks noChangeArrowheads="1"/>
          </p:cNvSpPr>
          <p:nvPr/>
        </p:nvSpPr>
        <p:spPr bwMode="auto">
          <a:xfrm>
            <a:off x="428625" y="5683250"/>
            <a:ext cx="92059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/>
              <a:t>如何製作出一個風輪，運轉後在固定轉速下</a:t>
            </a:r>
            <a:r>
              <a:rPr lang="en-US" altLang="zh-TW" sz="2400"/>
              <a:t>, </a:t>
            </a:r>
            <a:r>
              <a:rPr lang="zh-TW" altLang="en-US" sz="2400"/>
              <a:t>不會有</a:t>
            </a:r>
            <a:r>
              <a:rPr lang="zh-TW" altLang="en-US" sz="2400">
                <a:solidFill>
                  <a:srgbClr val="FF0000"/>
                </a:solidFill>
              </a:rPr>
              <a:t>風量超過需求值</a:t>
            </a:r>
            <a:r>
              <a:rPr lang="zh-TW" altLang="en-US" sz="2400"/>
              <a:t>或是</a:t>
            </a:r>
            <a:r>
              <a:rPr lang="zh-TW" altLang="en-US" sz="2400">
                <a:solidFill>
                  <a:srgbClr val="FF0000"/>
                </a:solidFill>
              </a:rPr>
              <a:t>風壓超過需求值</a:t>
            </a:r>
            <a:r>
              <a:rPr lang="zh-TW" altLang="en-US" sz="2400"/>
              <a:t>，這樣就是</a:t>
            </a:r>
            <a:r>
              <a:rPr lang="zh-TW" altLang="en-US" sz="2400">
                <a:solidFill>
                  <a:srgbClr val="FF0000"/>
                </a:solidFill>
              </a:rPr>
              <a:t>最佳化的設計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Grp="1" noChangeArrowheads="1"/>
          </p:cNvSpPr>
          <p:nvPr>
            <p:ph idx="1"/>
          </p:nvPr>
        </p:nvSpPr>
        <p:spPr>
          <a:xfrm>
            <a:off x="2365375" y="1149350"/>
            <a:ext cx="6483350" cy="21463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TW" altLang="en-US" sz="2900" smtClean="0"/>
              <a:t>將單片的後傾式葉片</a:t>
            </a:r>
            <a:r>
              <a:rPr lang="en-US" altLang="zh-TW" sz="2900" smtClean="0"/>
              <a:t>, </a:t>
            </a:r>
            <a:r>
              <a:rPr lang="zh-TW" altLang="en-US" sz="2900" smtClean="0"/>
              <a:t>改成機翼的造</a:t>
            </a:r>
            <a:endParaRPr lang="en-US" altLang="zh-TW" sz="2900" smtClean="0"/>
          </a:p>
          <a:p>
            <a:pPr eaLnBrk="1" hangingPunct="1">
              <a:buFont typeface="Wingdings" pitchFamily="2" charset="2"/>
              <a:buNone/>
            </a:pPr>
            <a:r>
              <a:rPr lang="zh-TW" altLang="en-US" sz="2900" smtClean="0"/>
              <a:t>型</a:t>
            </a:r>
            <a:r>
              <a:rPr lang="en-US" altLang="zh-TW" sz="2900" smtClean="0"/>
              <a:t>,</a:t>
            </a:r>
            <a:r>
              <a:rPr lang="zh-TW" altLang="en-US" sz="2900" smtClean="0"/>
              <a:t> 氣流通過而產生的昇力</a:t>
            </a:r>
            <a:r>
              <a:rPr lang="en-US" altLang="zh-TW" sz="2900" smtClean="0"/>
              <a:t>.</a:t>
            </a:r>
            <a:r>
              <a:rPr lang="zh-TW" altLang="en-US" sz="2900" smtClean="0"/>
              <a:t> 其分力可</a:t>
            </a:r>
            <a:endParaRPr lang="en-US" altLang="zh-TW" sz="2900" smtClean="0"/>
          </a:p>
          <a:p>
            <a:pPr eaLnBrk="1" hangingPunct="1">
              <a:buFont typeface="Wingdings" pitchFamily="2" charset="2"/>
              <a:buNone/>
            </a:pPr>
            <a:r>
              <a:rPr lang="zh-TW" altLang="en-US" sz="2900" smtClean="0"/>
              <a:t>變成轉動力量的一部份</a:t>
            </a:r>
            <a:endParaRPr lang="en-US" altLang="zh-TW" sz="2900" smtClean="0"/>
          </a:p>
        </p:txBody>
      </p:sp>
      <p:sp>
        <p:nvSpPr>
          <p:cNvPr id="53251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graphicFrame>
        <p:nvGraphicFramePr>
          <p:cNvPr id="53252" name="物件 1"/>
          <p:cNvGraphicFramePr>
            <a:graphicFrameLocks noChangeAspect="1"/>
          </p:cNvGraphicFramePr>
          <p:nvPr/>
        </p:nvGraphicFramePr>
        <p:xfrm>
          <a:off x="6746875" y="4384675"/>
          <a:ext cx="2909888" cy="171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7" name="Microsoft Draw Drawing" r:id="rId4" imgW="6086475" imgH="3876675" progId="MSDraw.Drawing.8.2">
                  <p:embed/>
                </p:oleObj>
              </mc:Choice>
              <mc:Fallback>
                <p:oleObj name="Microsoft Draw Drawing" r:id="rId4" imgW="6086475" imgH="3876675" progId="MSDraw.Drawing.8.2">
                  <p:embed/>
                  <p:pic>
                    <p:nvPicPr>
                      <p:cNvPr id="0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6875" y="4384675"/>
                        <a:ext cx="2909888" cy="171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253" name="圖片 10" descr="logo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333375"/>
            <a:ext cx="7223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4" name="文字方塊 1"/>
          <p:cNvSpPr txBox="1">
            <a:spLocks noChangeArrowheads="1"/>
          </p:cNvSpPr>
          <p:nvPr/>
        </p:nvSpPr>
        <p:spPr bwMode="auto">
          <a:xfrm>
            <a:off x="7242175" y="4205288"/>
            <a:ext cx="2184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>
                <a:solidFill>
                  <a:srgbClr val="FF0000"/>
                </a:solidFill>
              </a:rPr>
              <a:t>翼截式離心風輪</a:t>
            </a:r>
          </a:p>
        </p:txBody>
      </p:sp>
      <p:pic>
        <p:nvPicPr>
          <p:cNvPr id="53255" name="圖片 12" descr="9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0" y="2349500"/>
            <a:ext cx="2497138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6" name="圖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8" y="1287463"/>
            <a:ext cx="1671637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6"/>
          <p:cNvSpPr txBox="1">
            <a:spLocks noChangeArrowheads="1"/>
          </p:cNvSpPr>
          <p:nvPr/>
        </p:nvSpPr>
        <p:spPr bwMode="auto">
          <a:xfrm>
            <a:off x="1882775" y="280988"/>
            <a:ext cx="7448550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 anchor="ctr"/>
          <a:lstStyle/>
          <a:p>
            <a:pPr algn="ctr">
              <a:defRPr/>
            </a:pPr>
            <a:r>
              <a:rPr kumimoji="0" lang="zh-TW" altLang="en-US" sz="3300" dirty="0">
                <a:solidFill>
                  <a:srgbClr val="FFFFFF"/>
                </a:solidFill>
                <a:latin typeface="萬用超立體" pitchFamily="34" charset="-120"/>
                <a:ea typeface="萬用超立體" pitchFamily="34" charset="-120"/>
                <a:cs typeface="+mj-cs"/>
              </a:rPr>
              <a:t>翼截式可提高風機效率</a:t>
            </a:r>
            <a:endParaRPr kumimoji="0" lang="zh-TW" altLang="en-US" sz="4500" dirty="0">
              <a:solidFill>
                <a:srgbClr val="FFFFFF"/>
              </a:solidFill>
              <a:latin typeface="萬用超立體" pitchFamily="34" charset="-120"/>
              <a:ea typeface="萬用超立體" pitchFamily="34" charset="-120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271463" y="2276475"/>
            <a:ext cx="1562100" cy="46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93675" y="2276475"/>
            <a:ext cx="77788" cy="2160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271463" y="4437063"/>
            <a:ext cx="1562100" cy="71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1833563" y="2276475"/>
            <a:ext cx="47625" cy="2160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53262" name="圖片 16" descr="2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295650"/>
            <a:ext cx="3051175" cy="33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圖片 16" descr="2.jpg">
            <a:extLst/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11" r="2903" b="69139"/>
          <a:stretch/>
        </p:blipFill>
        <p:spPr bwMode="auto">
          <a:xfrm rot="438652">
            <a:off x="4205344" y="2834583"/>
            <a:ext cx="2098963" cy="1940196"/>
          </a:xfrm>
          <a:prstGeom prst="ellipse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type="title"/>
          </p:nvPr>
        </p:nvSpPr>
        <p:spPr>
          <a:xfrm>
            <a:off x="495300" y="338138"/>
            <a:ext cx="8915400" cy="627062"/>
          </a:xfrm>
        </p:spPr>
        <p:txBody>
          <a:bodyPr/>
          <a:lstStyle/>
          <a:p>
            <a:pPr eaLnBrk="1" hangingPunct="1"/>
            <a:r>
              <a:rPr lang="zh-TW" altLang="en-US" sz="3300" smtClean="0">
                <a:latin typeface="萬用超立體" pitchFamily="34" charset="-120"/>
                <a:ea typeface="萬用超立體" pitchFamily="34" charset="-120"/>
              </a:rPr>
              <a:t>性能曲線表的補充</a:t>
            </a:r>
            <a:endParaRPr lang="zh-TW" altLang="en-US" smtClean="0">
              <a:latin typeface="萬用超立體" pitchFamily="34" charset="-120"/>
              <a:ea typeface="萬用超立體" pitchFamily="34" charset="-120"/>
            </a:endParaRPr>
          </a:p>
        </p:txBody>
      </p:sp>
      <p:pic>
        <p:nvPicPr>
          <p:cNvPr id="57347" name="圖片 14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302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9" r="7315" b="1842"/>
          <a:stretch>
            <a:fillRect/>
          </a:stretch>
        </p:blipFill>
        <p:spPr bwMode="auto">
          <a:xfrm>
            <a:off x="1728788" y="1765300"/>
            <a:ext cx="631190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文字方塊 4"/>
          <p:cNvSpPr txBox="1">
            <a:spLocks noChangeArrowheads="1"/>
          </p:cNvSpPr>
          <p:nvPr/>
        </p:nvSpPr>
        <p:spPr bwMode="auto">
          <a:xfrm>
            <a:off x="3854450" y="3432175"/>
            <a:ext cx="1119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 b="1">
                <a:solidFill>
                  <a:srgbClr val="C00000"/>
                </a:solidFill>
                <a:latin typeface="微軟正黑體" pitchFamily="34" charset="-120"/>
              </a:rPr>
              <a:t>設計點</a:t>
            </a:r>
          </a:p>
        </p:txBody>
      </p:sp>
      <p:sp>
        <p:nvSpPr>
          <p:cNvPr id="57350" name="文字方塊 5"/>
          <p:cNvSpPr txBox="1">
            <a:spLocks noChangeArrowheads="1"/>
          </p:cNvSpPr>
          <p:nvPr/>
        </p:nvSpPr>
        <p:spPr bwMode="auto">
          <a:xfrm>
            <a:off x="1352550" y="1196975"/>
            <a:ext cx="7553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風量 </a:t>
            </a:r>
            <a:r>
              <a:rPr lang="en-US" altLang="zh-TW" sz="2000" b="1">
                <a:solidFill>
                  <a:srgbClr val="FF0000"/>
                </a:solidFill>
                <a:latin typeface="微軟正黑體" pitchFamily="34" charset="-120"/>
              </a:rPr>
              <a:t>vs </a:t>
            </a:r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靜壓 </a:t>
            </a:r>
            <a:r>
              <a:rPr lang="en-US" altLang="zh-TW" sz="2000" b="1">
                <a:solidFill>
                  <a:srgbClr val="FF0000"/>
                </a:solidFill>
                <a:latin typeface="微軟正黑體" pitchFamily="34" charset="-120"/>
              </a:rPr>
              <a:t>+ </a:t>
            </a:r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風量 </a:t>
            </a:r>
            <a:r>
              <a:rPr lang="en-US" altLang="zh-TW" sz="2000" b="1">
                <a:solidFill>
                  <a:srgbClr val="FF0000"/>
                </a:solidFill>
                <a:latin typeface="微軟正黑體" pitchFamily="34" charset="-120"/>
              </a:rPr>
              <a:t>vs </a:t>
            </a:r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軸動力 </a:t>
            </a:r>
            <a:r>
              <a:rPr lang="en-US" altLang="zh-TW" sz="2000" b="1">
                <a:solidFill>
                  <a:srgbClr val="FF0000"/>
                </a:solidFill>
                <a:latin typeface="微軟正黑體" pitchFamily="34" charset="-120"/>
              </a:rPr>
              <a:t>+ R</a:t>
            </a:r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阻力曲線</a:t>
            </a:r>
            <a:r>
              <a:rPr lang="en-US" altLang="zh-TW" sz="2000" b="1">
                <a:solidFill>
                  <a:srgbClr val="FF0000"/>
                </a:solidFill>
                <a:latin typeface="微軟正黑體" pitchFamily="34" charset="-120"/>
              </a:rPr>
              <a:t>(</a:t>
            </a:r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系統</a:t>
            </a:r>
            <a:r>
              <a:rPr lang="en-US" altLang="zh-TW" sz="2000" b="1">
                <a:solidFill>
                  <a:srgbClr val="FF0000"/>
                </a:solidFill>
                <a:latin typeface="微軟正黑體" pitchFamily="34" charset="-120"/>
              </a:rPr>
              <a:t>)</a:t>
            </a:r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 </a:t>
            </a:r>
            <a:r>
              <a:rPr lang="en-US" altLang="zh-TW" sz="2000" b="1">
                <a:solidFill>
                  <a:srgbClr val="FF0000"/>
                </a:solidFill>
                <a:latin typeface="微軟正黑體" pitchFamily="34" charset="-120"/>
              </a:rPr>
              <a:t>+</a:t>
            </a:r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 風量 </a:t>
            </a:r>
            <a:r>
              <a:rPr lang="en-US" altLang="zh-TW" sz="2000" b="1">
                <a:solidFill>
                  <a:srgbClr val="FF0000"/>
                </a:solidFill>
                <a:latin typeface="微軟正黑體" pitchFamily="34" charset="-120"/>
              </a:rPr>
              <a:t>vs </a:t>
            </a:r>
            <a:r>
              <a:rPr lang="zh-TW" altLang="en-US" sz="2000" b="1">
                <a:solidFill>
                  <a:srgbClr val="FF0000"/>
                </a:solidFill>
                <a:latin typeface="微軟正黑體" pitchFamily="34" charset="-120"/>
              </a:rPr>
              <a:t>效率</a:t>
            </a:r>
            <a:endParaRPr lang="en-US" altLang="zh-TW" sz="2000" b="1">
              <a:solidFill>
                <a:srgbClr val="FF0000"/>
              </a:solidFill>
              <a:latin typeface="微軟正黑體" pitchFamily="34" charset="-12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3300" smtClean="0">
                <a:latin typeface="萬用超立體" pitchFamily="34" charset="-120"/>
                <a:ea typeface="萬用超立體" pitchFamily="34" charset="-120"/>
              </a:rPr>
              <a:t>性能曲線表的補充</a:t>
            </a:r>
            <a:endParaRPr lang="zh-TW" altLang="en-US" smtClean="0">
              <a:latin typeface="萬用超立體" pitchFamily="34" charset="-120"/>
              <a:ea typeface="萬用超立體" pitchFamily="34" charset="-120"/>
            </a:endParaRPr>
          </a:p>
        </p:txBody>
      </p:sp>
      <p:pic>
        <p:nvPicPr>
          <p:cNvPr id="58371" name="圖片 14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852488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3241675" y="2016125"/>
            <a:ext cx="3822700" cy="34464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TW" altLang="en-US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zh-TW" altLang="en-US" smtClean="0"/>
          </a:p>
        </p:txBody>
      </p:sp>
      <p:pic>
        <p:nvPicPr>
          <p:cNvPr id="58373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9" r="7315" b="1842"/>
          <a:stretch>
            <a:fillRect/>
          </a:stretch>
        </p:blipFill>
        <p:spPr bwMode="auto">
          <a:xfrm>
            <a:off x="1697038" y="1282700"/>
            <a:ext cx="6875462" cy="543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4" name="文字方塊 5"/>
          <p:cNvSpPr txBox="1">
            <a:spLocks noChangeArrowheads="1"/>
          </p:cNvSpPr>
          <p:nvPr/>
        </p:nvSpPr>
        <p:spPr bwMode="auto">
          <a:xfrm>
            <a:off x="3944938" y="3054350"/>
            <a:ext cx="11207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C00000"/>
                </a:solidFill>
                <a:latin typeface="微軟正黑體" pitchFamily="34" charset="-120"/>
              </a:rPr>
              <a:t>設計點</a:t>
            </a:r>
          </a:p>
        </p:txBody>
      </p:sp>
      <p:sp>
        <p:nvSpPr>
          <p:cNvPr id="7" name="橢圓 6"/>
          <p:cNvSpPr/>
          <p:nvPr/>
        </p:nvSpPr>
        <p:spPr>
          <a:xfrm>
            <a:off x="5662613" y="4192588"/>
            <a:ext cx="179387" cy="18097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58376" name="文字方塊 7"/>
          <p:cNvSpPr txBox="1">
            <a:spLocks noChangeArrowheads="1"/>
          </p:cNvSpPr>
          <p:nvPr/>
        </p:nvSpPr>
        <p:spPr bwMode="auto">
          <a:xfrm>
            <a:off x="4673600" y="3968750"/>
            <a:ext cx="98901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C00000"/>
                </a:solidFill>
                <a:latin typeface="微軟正黑體" pitchFamily="34" charset="-120"/>
              </a:rPr>
              <a:t>操作點</a:t>
            </a:r>
          </a:p>
        </p:txBody>
      </p:sp>
      <p:sp>
        <p:nvSpPr>
          <p:cNvPr id="9" name="橢圓 8"/>
          <p:cNvSpPr/>
          <p:nvPr/>
        </p:nvSpPr>
        <p:spPr>
          <a:xfrm>
            <a:off x="4954588" y="2517775"/>
            <a:ext cx="179387" cy="18097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10" name="橢圓 9"/>
          <p:cNvSpPr/>
          <p:nvPr/>
        </p:nvSpPr>
        <p:spPr>
          <a:xfrm>
            <a:off x="5662613" y="3136900"/>
            <a:ext cx="179387" cy="179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cxnSp>
        <p:nvCxnSpPr>
          <p:cNvPr id="11" name="直線接點 10"/>
          <p:cNvCxnSpPr/>
          <p:nvPr/>
        </p:nvCxnSpPr>
        <p:spPr>
          <a:xfrm>
            <a:off x="5773738" y="3230563"/>
            <a:ext cx="2987675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>
            <a:off x="5113338" y="2608263"/>
            <a:ext cx="360045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向右箭號 12"/>
          <p:cNvSpPr/>
          <p:nvPr/>
        </p:nvSpPr>
        <p:spPr>
          <a:xfrm rot="5400000">
            <a:off x="8085931" y="2721769"/>
            <a:ext cx="576263" cy="396875"/>
          </a:xfrm>
          <a:prstGeom prst="rightArrow">
            <a:avLst>
              <a:gd name="adj1" fmla="val 33663"/>
              <a:gd name="adj2" fmla="val 51955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14" name="文字方塊 13"/>
          <p:cNvSpPr txBox="1">
            <a:spLocks noChangeArrowheads="1"/>
          </p:cNvSpPr>
          <p:nvPr/>
        </p:nvSpPr>
        <p:spPr bwMode="auto">
          <a:xfrm>
            <a:off x="7953375" y="3389313"/>
            <a:ext cx="1617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800" b="1">
                <a:solidFill>
                  <a:srgbClr val="2F528F"/>
                </a:solidFill>
                <a:latin typeface="微軟正黑體" pitchFamily="34" charset="-120"/>
              </a:rPr>
              <a:t>效率下降</a:t>
            </a:r>
          </a:p>
        </p:txBody>
      </p:sp>
      <p:sp>
        <p:nvSpPr>
          <p:cNvPr id="15" name="矩形 14"/>
          <p:cNvSpPr/>
          <p:nvPr/>
        </p:nvSpPr>
        <p:spPr>
          <a:xfrm>
            <a:off x="2786063" y="1871663"/>
            <a:ext cx="3775075" cy="5238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sz="28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新細明體" charset="-120"/>
              </a:rPr>
              <a:t>設計點與操作點的偏移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dirty="0"/>
              <a:t>空調</a:t>
            </a:r>
            <a:r>
              <a:rPr lang="en-US" altLang="zh-TW" sz="3700" dirty="0"/>
              <a:t>---</a:t>
            </a:r>
            <a:r>
              <a:rPr lang="zh-TW" altLang="en-US" sz="3700" dirty="0"/>
              <a:t>通風</a:t>
            </a:r>
            <a:endParaRPr lang="zh-TW" altLang="en-US" sz="3700" dirty="0" smtClean="0"/>
          </a:p>
        </p:txBody>
      </p:sp>
      <p:pic>
        <p:nvPicPr>
          <p:cNvPr id="11267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990600" y="2971800"/>
            <a:ext cx="5410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1600"/>
          </a:p>
          <a:p>
            <a:pPr eaLnBrk="1" hangingPunct="1">
              <a:spcBef>
                <a:spcPct val="50000"/>
              </a:spcBef>
            </a:pPr>
            <a:endParaRPr lang="zh-TW" altLang="en-US" sz="160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04528" y="1159936"/>
            <a:ext cx="82073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600" dirty="0" smtClean="0"/>
              <a:t>在醫院的系統中</a:t>
            </a:r>
            <a:r>
              <a:rPr lang="en-US" altLang="zh-TW" sz="1600" dirty="0" smtClean="0"/>
              <a:t>, </a:t>
            </a:r>
            <a:r>
              <a:rPr lang="zh-TW" altLang="en-US" sz="1600" dirty="0" smtClean="0"/>
              <a:t>除了高污染病源區域</a:t>
            </a:r>
            <a:r>
              <a:rPr lang="en-US" altLang="zh-TW" sz="1600" dirty="0" smtClean="0"/>
              <a:t>, </a:t>
            </a:r>
            <a:r>
              <a:rPr lang="zh-TW" altLang="en-US" sz="1600" dirty="0" smtClean="0"/>
              <a:t>會</a:t>
            </a:r>
            <a:r>
              <a:rPr lang="en-US" altLang="zh-TW" sz="1600" dirty="0" smtClean="0"/>
              <a:t>100%</a:t>
            </a:r>
            <a:r>
              <a:rPr lang="zh-TW" altLang="en-US" sz="1600" dirty="0" smtClean="0"/>
              <a:t>換氣</a:t>
            </a:r>
            <a:r>
              <a:rPr lang="en-US" altLang="zh-TW" sz="1600" dirty="0" smtClean="0"/>
              <a:t>, </a:t>
            </a:r>
            <a:r>
              <a:rPr lang="zh-TW" altLang="en-US" sz="1600" dirty="0" smtClean="0"/>
              <a:t>其他則可以考慮如何減少排氣量</a:t>
            </a:r>
            <a:r>
              <a:rPr lang="en-US" altLang="zh-TW" sz="1600" dirty="0" smtClean="0"/>
              <a:t>. </a:t>
            </a:r>
            <a:r>
              <a:rPr lang="zh-TW" altLang="en-US" sz="1600" dirty="0" smtClean="0"/>
              <a:t>才能減少</a:t>
            </a:r>
            <a:r>
              <a:rPr lang="zh-TW" altLang="en-US" sz="1600" dirty="0"/>
              <a:t>不必要的</a:t>
            </a:r>
            <a:r>
              <a:rPr lang="zh-TW" altLang="en-US" sz="1600" dirty="0" smtClean="0"/>
              <a:t>排氣電力浪費</a:t>
            </a:r>
            <a:r>
              <a:rPr lang="en-US" altLang="zh-TW" sz="1600" dirty="0"/>
              <a:t>. </a:t>
            </a:r>
            <a:r>
              <a:rPr lang="zh-TW" altLang="en-US" sz="1600" dirty="0" smtClean="0"/>
              <a:t>除此之外</a:t>
            </a:r>
            <a:r>
              <a:rPr lang="en-US" altLang="zh-TW" sz="1600" dirty="0" smtClean="0"/>
              <a:t>, </a:t>
            </a:r>
            <a:r>
              <a:rPr lang="zh-TW" altLang="en-US" sz="1600" dirty="0"/>
              <a:t>因為</a:t>
            </a:r>
            <a:r>
              <a:rPr lang="zh-TW" altLang="en-US" sz="1600" dirty="0" smtClean="0"/>
              <a:t>大部份醫院都</a:t>
            </a:r>
            <a:r>
              <a:rPr lang="zh-TW" altLang="en-US" sz="1600" dirty="0"/>
              <a:t>配置空調系統</a:t>
            </a:r>
            <a:r>
              <a:rPr lang="en-US" altLang="zh-TW" sz="1600" dirty="0"/>
              <a:t>. </a:t>
            </a:r>
            <a:r>
              <a:rPr lang="zh-TW" altLang="en-US" sz="1600" dirty="0"/>
              <a:t>過大的排氣量</a:t>
            </a:r>
            <a:r>
              <a:rPr lang="en-US" altLang="zh-TW" sz="1600" dirty="0"/>
              <a:t>, </a:t>
            </a:r>
            <a:r>
              <a:rPr lang="zh-TW" altLang="en-US" sz="1600" dirty="0"/>
              <a:t>會將冷氣抽走太多</a:t>
            </a:r>
            <a:r>
              <a:rPr lang="en-US" altLang="zh-TW" sz="1600" dirty="0"/>
              <a:t>, </a:t>
            </a:r>
            <a:r>
              <a:rPr lang="zh-TW" altLang="en-US" sz="1600" dirty="0"/>
              <a:t>造成空調耗能增加</a:t>
            </a:r>
            <a:r>
              <a:rPr lang="en-US" altLang="zh-TW" sz="1600" dirty="0"/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lang="zh-TW" altLang="en-US" sz="1600" dirty="0"/>
              <a:t>除了減少排氣量之外</a:t>
            </a:r>
            <a:r>
              <a:rPr lang="en-US" altLang="zh-TW" sz="1600" dirty="0"/>
              <a:t>, </a:t>
            </a:r>
            <a:r>
              <a:rPr lang="zh-TW" altLang="en-US" sz="1600" dirty="0"/>
              <a:t>現今大多設計者會配置全熱交換器</a:t>
            </a:r>
            <a:r>
              <a:rPr lang="en-US" altLang="zh-TW" sz="1600" dirty="0"/>
              <a:t>, </a:t>
            </a:r>
            <a:r>
              <a:rPr lang="zh-TW" altLang="en-US" sz="1600" dirty="0"/>
              <a:t>把排出去的冷氣的低溫拉回室內</a:t>
            </a:r>
            <a:r>
              <a:rPr lang="en-US" altLang="zh-TW" sz="1600" dirty="0"/>
              <a:t>. </a:t>
            </a:r>
            <a:endParaRPr lang="zh-TW" altLang="en-US" sz="1600" dirty="0"/>
          </a:p>
        </p:txBody>
      </p:sp>
      <p:pic>
        <p:nvPicPr>
          <p:cNvPr id="13" name="圖片 10" descr="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564904"/>
            <a:ext cx="5055888" cy="2569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020" name="Picture 4" descr="節能省電好幫手-全熱交換器@ 通士達裝修工程:: 痞客邦::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047" y="4005064"/>
            <a:ext cx="444392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11959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type="title"/>
          </p:nvPr>
        </p:nvSpPr>
        <p:spPr>
          <a:xfrm>
            <a:off x="495300" y="338138"/>
            <a:ext cx="8915400" cy="714375"/>
          </a:xfrm>
        </p:spPr>
        <p:txBody>
          <a:bodyPr/>
          <a:lstStyle/>
          <a:p>
            <a:pPr eaLnBrk="1" hangingPunct="1"/>
            <a:r>
              <a:rPr lang="zh-TW" altLang="en-US" sz="4900" smtClean="0">
                <a:latin typeface="萬用超立體" pitchFamily="34" charset="-120"/>
                <a:ea typeface="萬用超立體" pitchFamily="34" charset="-120"/>
              </a:rPr>
              <a:t>補充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sz="quarter" idx="13"/>
          </p:nvPr>
        </p:nvSpPr>
        <p:spPr>
          <a:xfrm>
            <a:off x="731838" y="2679700"/>
            <a:ext cx="4141787" cy="34464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TW" altLang="en-US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zh-TW" altLang="en-US" smtClean="0"/>
          </a:p>
        </p:txBody>
      </p:sp>
      <p:sp>
        <p:nvSpPr>
          <p:cNvPr id="62468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62469" name="Text Box 8"/>
          <p:cNvSpPr txBox="1">
            <a:spLocks noChangeArrowheads="1"/>
          </p:cNvSpPr>
          <p:nvPr/>
        </p:nvSpPr>
        <p:spPr bwMode="auto">
          <a:xfrm>
            <a:off x="271463" y="1892300"/>
            <a:ext cx="9517062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900"/>
              <a:t>很多人都常問我一個問題</a:t>
            </a:r>
            <a:r>
              <a:rPr lang="en-US" altLang="zh-TW" sz="2900"/>
              <a:t>. </a:t>
            </a:r>
          </a:p>
          <a:p>
            <a:pPr eaLnBrk="1" hangingPunct="1">
              <a:spcBef>
                <a:spcPct val="50000"/>
              </a:spcBef>
            </a:pPr>
            <a:r>
              <a:rPr lang="zh-TW" altLang="en-US" sz="2900"/>
              <a:t>我都</a:t>
            </a:r>
            <a:r>
              <a:rPr lang="zh-TW" altLang="en-US" sz="2900">
                <a:solidFill>
                  <a:srgbClr val="FF0000"/>
                </a:solidFill>
              </a:rPr>
              <a:t>已經用了變頻器</a:t>
            </a:r>
            <a:r>
              <a:rPr lang="zh-TW" altLang="en-US" sz="2900"/>
              <a:t>了</a:t>
            </a:r>
            <a:r>
              <a:rPr lang="en-US" altLang="zh-TW" sz="2900"/>
              <a:t>,</a:t>
            </a:r>
            <a:r>
              <a:rPr lang="zh-TW" altLang="en-US" sz="2900"/>
              <a:t> 過大的風量</a:t>
            </a:r>
            <a:r>
              <a:rPr lang="en-US" altLang="zh-TW" sz="2900"/>
              <a:t>, </a:t>
            </a:r>
            <a:r>
              <a:rPr lang="zh-TW" altLang="en-US" sz="2900"/>
              <a:t>過大的壓力</a:t>
            </a:r>
            <a:r>
              <a:rPr lang="en-US" altLang="zh-TW" sz="2900"/>
              <a:t>, </a:t>
            </a:r>
            <a:r>
              <a:rPr lang="zh-TW" altLang="en-US" sz="2900"/>
              <a:t>都已經用變頻調下來了</a:t>
            </a:r>
            <a:r>
              <a:rPr lang="en-US" altLang="zh-TW" sz="2900"/>
              <a:t>. </a:t>
            </a:r>
            <a:r>
              <a:rPr lang="zh-TW" altLang="en-US" sz="2900"/>
              <a:t>風機還需要改嗎</a:t>
            </a:r>
            <a:r>
              <a:rPr lang="en-US" altLang="zh-TW" sz="2900"/>
              <a:t>????????</a:t>
            </a:r>
          </a:p>
          <a:p>
            <a:pPr eaLnBrk="1" hangingPunct="1">
              <a:spcBef>
                <a:spcPct val="50000"/>
              </a:spcBef>
            </a:pPr>
            <a:r>
              <a:rPr lang="zh-TW" altLang="en-US" sz="2900"/>
              <a:t>答</a:t>
            </a:r>
            <a:r>
              <a:rPr lang="en-US" altLang="zh-TW" sz="2900"/>
              <a:t>:</a:t>
            </a:r>
            <a:r>
              <a:rPr lang="zh-TW" altLang="en-US" sz="2900"/>
              <a:t> </a:t>
            </a:r>
            <a:r>
              <a:rPr lang="zh-TW" altLang="en-US" sz="2900">
                <a:solidFill>
                  <a:srgbClr val="FF0000"/>
                </a:solidFill>
              </a:rPr>
              <a:t>完全兩碼子事</a:t>
            </a:r>
            <a:r>
              <a:rPr lang="zh-TW" altLang="en-US" sz="2900"/>
              <a:t>．　</a:t>
            </a:r>
            <a:endParaRPr lang="en-US" altLang="zh-TW" sz="2900"/>
          </a:p>
          <a:p>
            <a:pPr eaLnBrk="1" hangingPunct="1">
              <a:spcBef>
                <a:spcPct val="50000"/>
              </a:spcBef>
            </a:pPr>
            <a:r>
              <a:rPr lang="zh-TW" altLang="en-US" sz="2900"/>
              <a:t>　降頻是省掉設計過量的部份，會省很多電，但</a:t>
            </a:r>
            <a:r>
              <a:rPr lang="en-US" altLang="zh-TW" sz="2900"/>
              <a:t>60hz</a:t>
            </a:r>
            <a:r>
              <a:rPr lang="zh-TW" altLang="en-US" sz="2900"/>
              <a:t>時效率是</a:t>
            </a:r>
            <a:r>
              <a:rPr lang="en-US" altLang="zh-TW" sz="2900"/>
              <a:t> 50%, </a:t>
            </a:r>
            <a:r>
              <a:rPr lang="zh-TW" altLang="en-US" sz="2900"/>
              <a:t>降到</a:t>
            </a:r>
            <a:r>
              <a:rPr lang="en-US" altLang="zh-TW" sz="2900"/>
              <a:t>40hz</a:t>
            </a:r>
            <a:r>
              <a:rPr lang="zh-TW" altLang="en-US" sz="2900"/>
              <a:t>，效率還是</a:t>
            </a:r>
            <a:r>
              <a:rPr lang="en-US" altLang="zh-TW" sz="2900"/>
              <a:t>50%.......(30hz....</a:t>
            </a:r>
            <a:r>
              <a:rPr lang="zh-TW" altLang="en-US" sz="2900"/>
              <a:t>相同</a:t>
            </a:r>
            <a:r>
              <a:rPr lang="en-US" altLang="zh-TW" sz="2900"/>
              <a:t>)</a:t>
            </a:r>
          </a:p>
          <a:p>
            <a:pPr eaLnBrk="1" hangingPunct="1">
              <a:spcBef>
                <a:spcPct val="50000"/>
              </a:spcBef>
            </a:pPr>
            <a:r>
              <a:rPr lang="zh-TW" altLang="en-US" sz="2900"/>
              <a:t>　</a:t>
            </a:r>
            <a:r>
              <a:rPr lang="zh-TW" altLang="en-US" sz="2900">
                <a:solidFill>
                  <a:srgbClr val="FF0000"/>
                </a:solidFill>
              </a:rPr>
              <a:t>換風機或風輪提高效率，是另一回事   </a:t>
            </a:r>
            <a:r>
              <a:rPr lang="zh-TW" altLang="en-US" sz="2400">
                <a:solidFill>
                  <a:srgbClr val="FF0000"/>
                </a:solidFill>
              </a:rPr>
              <a:t>                                </a:t>
            </a:r>
            <a:endParaRPr lang="en-US" altLang="zh-TW" sz="2400">
              <a:solidFill>
                <a:srgbClr val="FF0000"/>
              </a:solidFill>
            </a:endParaRPr>
          </a:p>
        </p:txBody>
      </p:sp>
      <p:pic>
        <p:nvPicPr>
          <p:cNvPr id="62470" name="圖片 14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1" name="圖片 8" descr="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8" y="1484313"/>
            <a:ext cx="1560512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2" name="文字方塊 10"/>
          <p:cNvSpPr txBox="1">
            <a:spLocks noChangeArrowheads="1"/>
          </p:cNvSpPr>
          <p:nvPr/>
        </p:nvSpPr>
        <p:spPr bwMode="auto">
          <a:xfrm>
            <a:off x="271463" y="6524625"/>
            <a:ext cx="42910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200"/>
              <a:t>註</a:t>
            </a:r>
            <a:r>
              <a:rPr lang="en-US" altLang="zh-TW" sz="1200"/>
              <a:t>:</a:t>
            </a:r>
            <a:r>
              <a:rPr lang="zh-TW" altLang="en-US" sz="1200"/>
              <a:t>　上方變頻器圖片由台達電子提供</a:t>
            </a:r>
          </a:p>
        </p:txBody>
      </p:sp>
      <p:pic>
        <p:nvPicPr>
          <p:cNvPr id="62473" name="圖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5300663"/>
            <a:ext cx="104775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6"/>
          <p:cNvSpPr>
            <a:spLocks noGrp="1" noChangeArrowheads="1"/>
          </p:cNvSpPr>
          <p:nvPr>
            <p:ph type="title"/>
          </p:nvPr>
        </p:nvSpPr>
        <p:spPr>
          <a:xfrm>
            <a:off x="495300" y="338138"/>
            <a:ext cx="8915400" cy="862012"/>
          </a:xfrm>
        </p:spPr>
        <p:txBody>
          <a:bodyPr/>
          <a:lstStyle/>
          <a:p>
            <a:pPr eaLnBrk="1" hangingPunct="1"/>
            <a:r>
              <a:rPr lang="zh-TW" altLang="en-US" sz="3300" smtClean="0">
                <a:latin typeface="萬用超立體" pitchFamily="34" charset="-120"/>
                <a:ea typeface="萬用超立體" pitchFamily="34" charset="-120"/>
              </a:rPr>
              <a:t>軸流風機葉片的特性</a:t>
            </a:r>
            <a:endParaRPr lang="zh-TW" altLang="en-US" smtClean="0">
              <a:latin typeface="萬用超立體" pitchFamily="34" charset="-120"/>
              <a:ea typeface="萬用超立體" pitchFamily="34" charset="-120"/>
            </a:endParaRPr>
          </a:p>
        </p:txBody>
      </p:sp>
      <p:sp>
        <p:nvSpPr>
          <p:cNvPr id="64516" name="Rectangle 4"/>
          <p:cNvSpPr>
            <a:spLocks noGrp="1" noChangeArrowheads="1"/>
          </p:cNvSpPr>
          <p:nvPr>
            <p:ph sz="quarter" idx="13"/>
          </p:nvPr>
        </p:nvSpPr>
        <p:spPr>
          <a:xfrm>
            <a:off x="731838" y="2679700"/>
            <a:ext cx="4141787" cy="34464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TW" altLang="en-US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zh-TW" altLang="en-US" smtClean="0"/>
          </a:p>
        </p:txBody>
      </p:sp>
      <p:sp>
        <p:nvSpPr>
          <p:cNvPr id="64517" name="Text Box 1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64518" name="文字方塊 1"/>
          <p:cNvSpPr txBox="1">
            <a:spLocks noChangeArrowheads="1"/>
          </p:cNvSpPr>
          <p:nvPr/>
        </p:nvSpPr>
        <p:spPr bwMode="auto">
          <a:xfrm>
            <a:off x="296863" y="5561013"/>
            <a:ext cx="24193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/>
              <a:t>葉寬的差異</a:t>
            </a:r>
            <a:endParaRPr lang="en-US" altLang="zh-TW" sz="2900"/>
          </a:p>
          <a:p>
            <a:pPr eaLnBrk="1" hangingPunct="1"/>
            <a:r>
              <a:rPr lang="zh-TW" altLang="en-US" sz="2900"/>
              <a:t>     </a:t>
            </a:r>
            <a:r>
              <a:rPr lang="en-US" altLang="zh-TW" sz="2900"/>
              <a:t>(</a:t>
            </a:r>
            <a:r>
              <a:rPr lang="zh-TW" altLang="en-US" sz="2900"/>
              <a:t>增壓</a:t>
            </a:r>
            <a:r>
              <a:rPr lang="en-US" altLang="zh-TW" sz="2900"/>
              <a:t>)</a:t>
            </a:r>
            <a:endParaRPr lang="zh-TW" altLang="en-US" sz="2900"/>
          </a:p>
        </p:txBody>
      </p:sp>
      <p:pic>
        <p:nvPicPr>
          <p:cNvPr id="64519" name="圖片 10" descr="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238" y="2565400"/>
            <a:ext cx="4172725" cy="93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0" name="Picture 2" descr="SAM_25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976" y="3745698"/>
            <a:ext cx="1860894" cy="12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1" name="Picture 3" descr="SAM_25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051" y="3725863"/>
            <a:ext cx="2033910" cy="140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2" name="文字方塊 20"/>
          <p:cNvSpPr txBox="1">
            <a:spLocks noChangeArrowheads="1"/>
          </p:cNvSpPr>
          <p:nvPr/>
        </p:nvSpPr>
        <p:spPr bwMode="auto">
          <a:xfrm>
            <a:off x="3852863" y="5549900"/>
            <a:ext cx="2192337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/>
              <a:t>葉形的差異</a:t>
            </a:r>
          </a:p>
        </p:txBody>
      </p:sp>
      <p:pic>
        <p:nvPicPr>
          <p:cNvPr id="64524" name="圖片 15" descr="logo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25" name="文字方塊 1"/>
          <p:cNvSpPr txBox="1">
            <a:spLocks noChangeArrowheads="1"/>
          </p:cNvSpPr>
          <p:nvPr/>
        </p:nvSpPr>
        <p:spPr bwMode="auto">
          <a:xfrm>
            <a:off x="7448550" y="1200150"/>
            <a:ext cx="1916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3600">
                <a:solidFill>
                  <a:srgbClr val="FF0000"/>
                </a:solidFill>
              </a:rPr>
              <a:t>Q=AxV</a:t>
            </a:r>
            <a:endParaRPr lang="zh-TW" altLang="en-US" sz="3600">
              <a:solidFill>
                <a:srgbClr val="FF0000"/>
              </a:solidFill>
            </a:endParaRPr>
          </a:p>
        </p:txBody>
      </p:sp>
      <p:pic>
        <p:nvPicPr>
          <p:cNvPr id="64526" name="圖片 15" descr="TAXIAL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276475"/>
            <a:ext cx="1804988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7" name="圖片 16" descr="VAXIAL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933825"/>
            <a:ext cx="18573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圖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945" y="3641483"/>
            <a:ext cx="2737321" cy="674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字方塊 1"/>
          <p:cNvSpPr txBox="1">
            <a:spLocks noChangeArrowheads="1"/>
          </p:cNvSpPr>
          <p:nvPr/>
        </p:nvSpPr>
        <p:spPr bwMode="auto">
          <a:xfrm>
            <a:off x="7054983" y="5303638"/>
            <a:ext cx="26511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 dirty="0"/>
              <a:t>葉片數的多寡</a:t>
            </a:r>
            <a:endParaRPr lang="en-US" altLang="zh-TW" sz="2900" dirty="0"/>
          </a:p>
          <a:p>
            <a:pPr eaLnBrk="1" hangingPunct="1"/>
            <a:r>
              <a:rPr lang="zh-TW" altLang="en-US" sz="2900" dirty="0"/>
              <a:t>   </a:t>
            </a:r>
            <a:r>
              <a:rPr lang="en-US" altLang="zh-TW" sz="2900" dirty="0"/>
              <a:t>(</a:t>
            </a:r>
            <a:r>
              <a:rPr lang="zh-TW" altLang="en-US" sz="2900" dirty="0"/>
              <a:t>增壓能力</a:t>
            </a:r>
            <a:r>
              <a:rPr lang="en-US" altLang="zh-TW" sz="2900" dirty="0"/>
              <a:t>)</a:t>
            </a:r>
            <a:endParaRPr lang="zh-TW" altLang="en-US" sz="29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title"/>
          </p:nvPr>
        </p:nvSpPr>
        <p:spPr>
          <a:xfrm>
            <a:off x="495300" y="338138"/>
            <a:ext cx="8915400" cy="787400"/>
          </a:xfrm>
        </p:spPr>
        <p:txBody>
          <a:bodyPr/>
          <a:lstStyle/>
          <a:p>
            <a:pPr eaLnBrk="1" hangingPunct="1"/>
            <a:r>
              <a:rPr lang="zh-TW" altLang="en-US" sz="3300" smtClean="0">
                <a:latin typeface="萬用超立體" pitchFamily="34" charset="-120"/>
                <a:ea typeface="萬用超立體" pitchFamily="34" charset="-120"/>
              </a:rPr>
              <a:t>軸流風機葉片的數量</a:t>
            </a:r>
            <a:endParaRPr lang="zh-TW" altLang="en-US" smtClean="0">
              <a:latin typeface="萬用超立體" pitchFamily="34" charset="-120"/>
              <a:ea typeface="萬用超立體" pitchFamily="34" charset="-120"/>
            </a:endParaRPr>
          </a:p>
        </p:txBody>
      </p:sp>
      <p:sp>
        <p:nvSpPr>
          <p:cNvPr id="69635" name="Text Box 1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69636" name="圖片 15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223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圖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4"/>
          <a:stretch>
            <a:fillRect/>
          </a:stretch>
        </p:blipFill>
        <p:spPr bwMode="auto">
          <a:xfrm>
            <a:off x="284163" y="1530350"/>
            <a:ext cx="9150350" cy="498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字方塊 8"/>
          <p:cNvSpPr txBox="1">
            <a:spLocks noChangeArrowheads="1"/>
          </p:cNvSpPr>
          <p:nvPr/>
        </p:nvSpPr>
        <p:spPr bwMode="auto">
          <a:xfrm>
            <a:off x="206375" y="1076325"/>
            <a:ext cx="8399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r>
              <a:rPr lang="zh-TW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利用不同的葉片寬度、葉片數，來推出效率及耗電率，當作選機參考值。</a:t>
            </a:r>
          </a:p>
        </p:txBody>
      </p:sp>
      <p:sp>
        <p:nvSpPr>
          <p:cNvPr id="11" name="圓角矩形 10"/>
          <p:cNvSpPr/>
          <p:nvPr/>
        </p:nvSpPr>
        <p:spPr>
          <a:xfrm>
            <a:off x="7691438" y="4608513"/>
            <a:ext cx="901700" cy="287337"/>
          </a:xfrm>
          <a:prstGeom prst="roundRect">
            <a:avLst/>
          </a:prstGeom>
          <a:solidFill>
            <a:srgbClr val="FFFF00"/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anchor="ctr"/>
          <a:lstStyle/>
          <a:p>
            <a:pPr algn="r">
              <a:defRPr/>
            </a:pPr>
            <a:r>
              <a:rPr lang="en-US" altLang="zh-TW" sz="1400" b="1" dirty="0">
                <a:solidFill>
                  <a:schemeClr val="tx1"/>
                </a:solidFill>
                <a:latin typeface="+mj-ea"/>
                <a:ea typeface="+mj-ea"/>
              </a:rPr>
              <a:t>3.78</a:t>
            </a:r>
            <a:endParaRPr lang="zh-TW" altLang="en-US" sz="1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485775" y="4618038"/>
            <a:ext cx="8948738" cy="26828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13" name="圓角矩形 12"/>
          <p:cNvSpPr/>
          <p:nvPr/>
        </p:nvSpPr>
        <p:spPr>
          <a:xfrm>
            <a:off x="7710488" y="2516188"/>
            <a:ext cx="895350" cy="400208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sz="quarter" idx="13"/>
          </p:nvPr>
        </p:nvSpPr>
        <p:spPr>
          <a:xfrm>
            <a:off x="731838" y="2679700"/>
            <a:ext cx="4141787" cy="34464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TW" altLang="en-US" smtClean="0"/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zh-TW" altLang="en-US" smtClean="0"/>
          </a:p>
        </p:txBody>
      </p:sp>
      <p:sp>
        <p:nvSpPr>
          <p:cNvPr id="72707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72708" name="圖片 7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79463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文字方塊 8"/>
          <p:cNvSpPr txBox="1">
            <a:spLocks noChangeArrowheads="1"/>
          </p:cNvSpPr>
          <p:nvPr/>
        </p:nvSpPr>
        <p:spPr bwMode="auto">
          <a:xfrm>
            <a:off x="1423988" y="581025"/>
            <a:ext cx="7596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800" b="1">
                <a:solidFill>
                  <a:srgbClr val="FF0000"/>
                </a:solidFill>
                <a:latin typeface="微軟正黑體" pitchFamily="34" charset="-120"/>
              </a:rPr>
              <a:t>FEG</a:t>
            </a:r>
            <a:r>
              <a:rPr lang="zh-TW" altLang="en-US" sz="2800" b="1">
                <a:solidFill>
                  <a:srgbClr val="FF0000"/>
                </a:solidFill>
                <a:latin typeface="微軟正黑體" pitchFamily="34" charset="-120"/>
              </a:rPr>
              <a:t>：風機效率，</a:t>
            </a:r>
            <a:r>
              <a:rPr lang="en-US" altLang="zh-TW" sz="2800" b="1">
                <a:solidFill>
                  <a:srgbClr val="FF0000"/>
                </a:solidFill>
                <a:latin typeface="微軟正黑體" pitchFamily="34" charset="-120"/>
              </a:rPr>
              <a:t>FMEG</a:t>
            </a:r>
            <a:r>
              <a:rPr lang="zh-TW" altLang="en-US" sz="2800" b="1">
                <a:solidFill>
                  <a:srgbClr val="FF0000"/>
                </a:solidFill>
                <a:latin typeface="微軟正黑體" pitchFamily="34" charset="-120"/>
              </a:rPr>
              <a:t>風機及馬達的綜合效率</a:t>
            </a:r>
          </a:p>
        </p:txBody>
      </p:sp>
      <p:sp>
        <p:nvSpPr>
          <p:cNvPr id="10" name="文字方塊 9"/>
          <p:cNvSpPr txBox="1">
            <a:spLocks noChangeArrowheads="1"/>
          </p:cNvSpPr>
          <p:nvPr/>
        </p:nvSpPr>
        <p:spPr bwMode="auto">
          <a:xfrm>
            <a:off x="5181600" y="4600575"/>
            <a:ext cx="43227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800">
                <a:solidFill>
                  <a:srgbClr val="C00000"/>
                </a:solidFill>
                <a:latin typeface="微軟正黑體" pitchFamily="34" charset="-120"/>
              </a:rPr>
              <a:t>購買節能標章的風機，並不一定使用在最佳效率點。</a:t>
            </a:r>
            <a:r>
              <a:rPr lang="en-US" altLang="zh-TW" sz="2800">
                <a:solidFill>
                  <a:srgbClr val="C00000"/>
                </a:solidFill>
                <a:latin typeface="微軟正黑體" pitchFamily="34" charset="-120"/>
              </a:rPr>
              <a:t> </a:t>
            </a:r>
            <a:endParaRPr lang="zh-TW" altLang="en-US" sz="2800">
              <a:solidFill>
                <a:srgbClr val="C00000"/>
              </a:solidFill>
              <a:latin typeface="微軟正黑體" pitchFamily="34" charset="-120"/>
            </a:endParaRPr>
          </a:p>
        </p:txBody>
      </p:sp>
      <p:pic>
        <p:nvPicPr>
          <p:cNvPr id="72711" name="圖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975" y="4483100"/>
            <a:ext cx="335915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310034" y="1104394"/>
          <a:ext cx="7825011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8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8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8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工業排風扇類別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認證型式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節能標章基準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軸流式風機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單一產品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/>
                    </a:p>
                  </a:txBody>
                  <a:tcPr anchor="ctr">
                    <a:blipFill rotWithShape="1">
                      <a:blip r:embed="rId5"/>
                      <a:stretch>
                        <a:fillRect l="-200234" t="-107692" b="-527692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系列產品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/>
                    </a:p>
                  </a:txBody>
                  <a:tcPr anchor="ctr">
                    <a:blipFill rotWithShape="1">
                      <a:blip r:embed="rId5"/>
                      <a:stretch>
                        <a:fillRect l="-200234" t="-207692" b="-427692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24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後傾式離心風機</a:t>
                      </a:r>
                      <a:endParaRPr lang="zh-TW" altLang="en-US" sz="20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單一產品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/>
                    </a:p>
                  </a:txBody>
                  <a:tcPr anchor="ctr">
                    <a:blipFill rotWithShape="1">
                      <a:blip r:embed="rId5"/>
                      <a:stretch>
                        <a:fillRect l="-200234" t="-307692" b="-327692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2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系列產品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/>
                    </a:p>
                  </a:txBody>
                  <a:tcPr anchor="ctr">
                    <a:blipFill rotWithShape="1">
                      <a:blip r:embed="rId5"/>
                      <a:stretch>
                        <a:fillRect l="-200234" t="-407692" b="-227692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4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前傾式離心風機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單一產品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/>
                    </a:p>
                  </a:txBody>
                  <a:tcPr anchor="ctr">
                    <a:blipFill rotWithShape="1">
                      <a:blip r:embed="rId5"/>
                      <a:stretch>
                        <a:fillRect l="-200234" t="-507692" b="-127692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240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dirty="0">
                          <a:latin typeface="+mj-ea"/>
                          <a:ea typeface="+mj-ea"/>
                        </a:rPr>
                        <a:t>系列產品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TW"/>
                    </a:p>
                  </a:txBody>
                  <a:tcPr anchor="ctr">
                    <a:blipFill rotWithShape="1">
                      <a:blip r:embed="rId5"/>
                      <a:stretch>
                        <a:fillRect l="-200234" t="-607692" b="-27692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2713" name="矩形 12"/>
          <p:cNvSpPr>
            <a:spLocks noChangeArrowheads="1"/>
          </p:cNvSpPr>
          <p:nvPr/>
        </p:nvSpPr>
        <p:spPr bwMode="auto">
          <a:xfrm>
            <a:off x="1309688" y="3949700"/>
            <a:ext cx="5667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sz="1400"/>
              <a:t>資料來源：能源局節能標章全球資訊網</a:t>
            </a:r>
            <a:r>
              <a:rPr lang="en-US" altLang="zh-TW" sz="1400"/>
              <a:t>(https://www.energylabel.org.tw/)</a:t>
            </a:r>
            <a:endParaRPr lang="zh-TW" altLang="en-US" sz="14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3300" smtClean="0">
                <a:latin typeface="萬用超立體" pitchFamily="34" charset="-120"/>
                <a:ea typeface="萬用超立體" pitchFamily="34" charset="-120"/>
              </a:rPr>
              <a:t>       最佳化風機的選擇</a:t>
            </a:r>
            <a:endParaRPr lang="zh-TW" altLang="en-US" smtClean="0">
              <a:latin typeface="萬用超立體" pitchFamily="34" charset="-120"/>
              <a:ea typeface="萬用超立體" pitchFamily="34" charset="-120"/>
            </a:endParaRPr>
          </a:p>
        </p:txBody>
      </p:sp>
      <p:sp>
        <p:nvSpPr>
          <p:cNvPr id="78851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78852" name="文字方塊 2"/>
          <p:cNvSpPr txBox="1">
            <a:spLocks noChangeArrowheads="1"/>
          </p:cNvSpPr>
          <p:nvPr/>
        </p:nvSpPr>
        <p:spPr bwMode="auto">
          <a:xfrm>
            <a:off x="5926138" y="2420938"/>
            <a:ext cx="366712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左方照片實例</a:t>
            </a:r>
            <a:r>
              <a:rPr lang="en-US" altLang="zh-TW" sz="1600"/>
              <a:t>, </a:t>
            </a:r>
          </a:p>
          <a:p>
            <a:pPr eaLnBrk="1" hangingPunct="1"/>
            <a:r>
              <a:rPr lang="zh-TW" altLang="en-US" sz="1600"/>
              <a:t>同一個系統</a:t>
            </a:r>
            <a:r>
              <a:rPr lang="en-US" altLang="zh-TW" sz="1600"/>
              <a:t>,</a:t>
            </a:r>
            <a:r>
              <a:rPr lang="zh-TW" altLang="en-US" sz="1600"/>
              <a:t> 配置兩台風機</a:t>
            </a:r>
            <a:r>
              <a:rPr lang="en-US" altLang="zh-TW" sz="1600"/>
              <a:t>, </a:t>
            </a:r>
            <a:r>
              <a:rPr lang="zh-TW" altLang="en-US" sz="1600"/>
              <a:t>一台備用</a:t>
            </a:r>
            <a:r>
              <a:rPr lang="en-US" altLang="zh-TW" sz="1600"/>
              <a:t>. </a:t>
            </a:r>
            <a:r>
              <a:rPr lang="zh-TW" altLang="en-US" sz="1600"/>
              <a:t>左邊的風機是依實際風量壓力需求而配置的風機</a:t>
            </a:r>
            <a:r>
              <a:rPr lang="en-US" altLang="zh-TW" sz="1600"/>
              <a:t>. (</a:t>
            </a:r>
            <a:r>
              <a:rPr lang="zh-TW" altLang="en-US" sz="1600"/>
              <a:t>低風量高壓力</a:t>
            </a:r>
            <a:r>
              <a:rPr lang="en-US" altLang="zh-TW" sz="1600"/>
              <a:t>)</a:t>
            </a:r>
          </a:p>
          <a:p>
            <a:pPr eaLnBrk="1" hangingPunct="1"/>
            <a:r>
              <a:rPr lang="zh-TW" altLang="en-US" sz="1600"/>
              <a:t>效率高達 </a:t>
            </a:r>
            <a:r>
              <a:rPr lang="en-US" altLang="zh-TW" sz="1600">
                <a:solidFill>
                  <a:srgbClr val="C00000"/>
                </a:solidFill>
              </a:rPr>
              <a:t>78%, </a:t>
            </a:r>
            <a:r>
              <a:rPr lang="zh-TW" altLang="en-US" sz="1600">
                <a:solidFill>
                  <a:srgbClr val="C00000"/>
                </a:solidFill>
              </a:rPr>
              <a:t>實際耗電 </a:t>
            </a:r>
            <a:r>
              <a:rPr lang="en-US" altLang="zh-TW" sz="1600">
                <a:solidFill>
                  <a:srgbClr val="C00000"/>
                </a:solidFill>
              </a:rPr>
              <a:t>5.2kw</a:t>
            </a:r>
          </a:p>
          <a:p>
            <a:pPr eaLnBrk="1" hangingPunct="1"/>
            <a:r>
              <a:rPr lang="zh-TW" altLang="en-US" sz="1600"/>
              <a:t>而右邊風機是拿倉庫不用的風機來當備機</a:t>
            </a:r>
            <a:r>
              <a:rPr lang="en-US" altLang="zh-TW" sz="1600"/>
              <a:t>. </a:t>
            </a:r>
            <a:r>
              <a:rPr lang="zh-TW" altLang="en-US" sz="1600"/>
              <a:t>因為是中風量</a:t>
            </a:r>
            <a:r>
              <a:rPr lang="en-US" altLang="zh-TW" sz="1600"/>
              <a:t>, </a:t>
            </a:r>
            <a:r>
              <a:rPr lang="zh-TW" altLang="en-US" sz="1600"/>
              <a:t>低壓力</a:t>
            </a:r>
            <a:r>
              <a:rPr lang="en-US" altLang="zh-TW" sz="1600"/>
              <a:t>, </a:t>
            </a:r>
            <a:r>
              <a:rPr lang="zh-TW" altLang="en-US" sz="1600"/>
              <a:t>利用轉速增高來達到需求</a:t>
            </a:r>
            <a:r>
              <a:rPr lang="en-US" altLang="zh-TW" sz="1600"/>
              <a:t>. </a:t>
            </a:r>
          </a:p>
          <a:p>
            <a:pPr eaLnBrk="1" hangingPunct="1"/>
            <a:r>
              <a:rPr lang="zh-TW" altLang="en-US" sz="1600"/>
              <a:t>運轉效率只有 </a:t>
            </a:r>
            <a:r>
              <a:rPr lang="en-US" altLang="zh-TW" sz="1600">
                <a:solidFill>
                  <a:srgbClr val="C00000"/>
                </a:solidFill>
              </a:rPr>
              <a:t>52% </a:t>
            </a:r>
            <a:r>
              <a:rPr lang="zh-TW" altLang="en-US" sz="1600">
                <a:solidFill>
                  <a:srgbClr val="C00000"/>
                </a:solidFill>
              </a:rPr>
              <a:t>實際耗電 </a:t>
            </a:r>
            <a:r>
              <a:rPr lang="en-US" altLang="zh-TW" sz="1600">
                <a:solidFill>
                  <a:srgbClr val="C00000"/>
                </a:solidFill>
              </a:rPr>
              <a:t>7.8kw</a:t>
            </a:r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zh-TW" altLang="en-US" sz="1600"/>
              <a:t>兩台耗電</a:t>
            </a:r>
            <a:r>
              <a:rPr lang="zh-TW" altLang="en-US" sz="1600">
                <a:solidFill>
                  <a:srgbClr val="C00000"/>
                </a:solidFill>
              </a:rPr>
              <a:t>差異 </a:t>
            </a:r>
            <a:r>
              <a:rPr lang="en-US" altLang="zh-TW" sz="1600">
                <a:solidFill>
                  <a:srgbClr val="C00000"/>
                </a:solidFill>
              </a:rPr>
              <a:t>2.6kw</a:t>
            </a:r>
            <a:r>
              <a:rPr lang="en-US" altLang="zh-TW" sz="1600"/>
              <a:t>, </a:t>
            </a:r>
            <a:r>
              <a:rPr lang="zh-TW" altLang="en-US" sz="1600"/>
              <a:t>若兩台是交替使用</a:t>
            </a:r>
            <a:r>
              <a:rPr lang="en-US" altLang="zh-TW" sz="1600"/>
              <a:t>, </a:t>
            </a:r>
            <a:r>
              <a:rPr lang="zh-TW" altLang="en-US" sz="1600"/>
              <a:t>則耗電大的一台</a:t>
            </a:r>
            <a:r>
              <a:rPr lang="en-US" altLang="zh-TW" sz="1600"/>
              <a:t>, </a:t>
            </a:r>
            <a:r>
              <a:rPr lang="zh-TW" altLang="en-US" sz="1600"/>
              <a:t>一年中有半年的運轉時間</a:t>
            </a:r>
            <a:r>
              <a:rPr lang="en-US" altLang="zh-TW" sz="1600"/>
              <a:t>, </a:t>
            </a:r>
            <a:r>
              <a:rPr lang="zh-TW" altLang="en-US" sz="1600"/>
              <a:t>會多耗</a:t>
            </a:r>
            <a:r>
              <a:rPr lang="en-US" altLang="zh-TW" sz="1600"/>
              <a:t>: 3.3</a:t>
            </a:r>
            <a:r>
              <a:rPr lang="zh-TW" altLang="en-US" sz="1600"/>
              <a:t>萬元電費</a:t>
            </a:r>
            <a:endParaRPr lang="en-US" altLang="zh-TW" sz="1600"/>
          </a:p>
          <a:p>
            <a:pPr eaLnBrk="1" hangingPunct="1"/>
            <a:r>
              <a:rPr lang="zh-TW" altLang="en-US" sz="1600"/>
              <a:t>風機的價格</a:t>
            </a:r>
            <a:r>
              <a:rPr lang="en-US" altLang="zh-TW" sz="1600"/>
              <a:t>, </a:t>
            </a:r>
            <a:r>
              <a:rPr lang="zh-TW" altLang="en-US" sz="1600"/>
              <a:t>不含馬達約</a:t>
            </a:r>
            <a:r>
              <a:rPr lang="en-US" altLang="zh-TW" sz="1600"/>
              <a:t>3.8</a:t>
            </a:r>
            <a:r>
              <a:rPr lang="zh-TW" altLang="en-US" sz="1600"/>
              <a:t>萬元</a:t>
            </a:r>
            <a:r>
              <a:rPr lang="en-US" altLang="zh-TW" sz="1600"/>
              <a:t>. </a:t>
            </a:r>
          </a:p>
          <a:p>
            <a:pPr eaLnBrk="1" hangingPunct="1"/>
            <a:r>
              <a:rPr lang="zh-TW" altLang="en-US" sz="1600"/>
              <a:t>也就是一年多一點的時間</a:t>
            </a:r>
            <a:r>
              <a:rPr lang="en-US" altLang="zh-TW" sz="1600"/>
              <a:t>, </a:t>
            </a:r>
            <a:r>
              <a:rPr lang="zh-TW" altLang="en-US" sz="1600"/>
              <a:t>就會省回一台風機</a:t>
            </a:r>
            <a:endParaRPr lang="en-US" altLang="zh-TW" sz="1600"/>
          </a:p>
        </p:txBody>
      </p:sp>
      <p:pic>
        <p:nvPicPr>
          <p:cNvPr id="78853" name="圖片 7" descr="IMG_600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2406650"/>
            <a:ext cx="4706938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4" name="文字方塊 4"/>
          <p:cNvSpPr txBox="1">
            <a:spLocks noChangeArrowheads="1"/>
          </p:cNvSpPr>
          <p:nvPr/>
        </p:nvSpPr>
        <p:spPr bwMode="auto">
          <a:xfrm>
            <a:off x="536575" y="5949950"/>
            <a:ext cx="4864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>
                <a:solidFill>
                  <a:srgbClr val="C00000"/>
                </a:solidFill>
              </a:rPr>
              <a:t>有太多實例</a:t>
            </a:r>
            <a:r>
              <a:rPr lang="en-US" altLang="zh-TW" sz="1800">
                <a:solidFill>
                  <a:srgbClr val="C00000"/>
                </a:solidFill>
              </a:rPr>
              <a:t>, </a:t>
            </a:r>
            <a:r>
              <a:rPr lang="zh-TW" altLang="en-US" sz="1800">
                <a:solidFill>
                  <a:srgbClr val="C00000"/>
                </a:solidFill>
              </a:rPr>
              <a:t>為了不浪費而使用不適用的舊風機</a:t>
            </a:r>
            <a:r>
              <a:rPr lang="en-US" altLang="zh-TW" sz="1800">
                <a:solidFill>
                  <a:srgbClr val="C00000"/>
                </a:solidFill>
              </a:rPr>
              <a:t>,</a:t>
            </a:r>
            <a:r>
              <a:rPr lang="zh-TW" altLang="en-US" sz="1800">
                <a:solidFill>
                  <a:srgbClr val="C00000"/>
                </a:solidFill>
              </a:rPr>
              <a:t> 但實際上</a:t>
            </a:r>
            <a:r>
              <a:rPr lang="en-US" altLang="zh-TW" sz="1800">
                <a:solidFill>
                  <a:srgbClr val="C00000"/>
                </a:solidFill>
              </a:rPr>
              <a:t>, </a:t>
            </a:r>
            <a:r>
              <a:rPr lang="zh-TW" altLang="en-US" sz="1800">
                <a:solidFill>
                  <a:srgbClr val="C00000"/>
                </a:solidFill>
              </a:rPr>
              <a:t>卻更浪費電力</a:t>
            </a:r>
            <a:r>
              <a:rPr lang="en-US" altLang="zh-TW" sz="1800"/>
              <a:t>. </a:t>
            </a:r>
            <a:endParaRPr lang="zh-TW" altLang="en-US" sz="1800"/>
          </a:p>
        </p:txBody>
      </p:sp>
      <p:pic>
        <p:nvPicPr>
          <p:cNvPr id="78855" name="圖片 7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向右箭號 7"/>
          <p:cNvSpPr/>
          <p:nvPr/>
        </p:nvSpPr>
        <p:spPr>
          <a:xfrm>
            <a:off x="4562475" y="4508500"/>
            <a:ext cx="1404938" cy="14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9" name="向右箭號 8"/>
          <p:cNvSpPr/>
          <p:nvPr/>
        </p:nvSpPr>
        <p:spPr>
          <a:xfrm rot="20497000">
            <a:off x="1985963" y="4098925"/>
            <a:ext cx="4135437" cy="144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4"/>
          <p:cNvSpPr>
            <a:spLocks noGrp="1" noChangeArrowheads="1"/>
          </p:cNvSpPr>
          <p:nvPr>
            <p:ph idx="1"/>
          </p:nvPr>
        </p:nvSpPr>
        <p:spPr>
          <a:xfrm>
            <a:off x="895350" y="3860800"/>
            <a:ext cx="8667750" cy="21463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TW" altLang="en-US" sz="1800" smtClean="0"/>
              <a:t>傳統的冷卻水塔葉片</a:t>
            </a:r>
            <a:r>
              <a:rPr lang="en-US" altLang="zh-TW" sz="1800" smtClean="0"/>
              <a:t>, </a:t>
            </a:r>
            <a:r>
              <a:rPr lang="zh-TW" altLang="en-US" sz="1800" smtClean="0"/>
              <a:t>有寬幅薄片式</a:t>
            </a:r>
            <a:r>
              <a:rPr lang="en-US" altLang="zh-TW" sz="1800" smtClean="0"/>
              <a:t>(</a:t>
            </a:r>
            <a:r>
              <a:rPr lang="zh-TW" altLang="en-US" sz="1800" smtClean="0"/>
              <a:t>上左</a:t>
            </a:r>
            <a:r>
              <a:rPr lang="en-US" altLang="zh-TW" sz="1800" smtClean="0"/>
              <a:t>), </a:t>
            </a:r>
            <a:r>
              <a:rPr lang="zh-TW" altLang="en-US" sz="1800" smtClean="0"/>
              <a:t>還有小幅鋁鑄機翼型</a:t>
            </a:r>
            <a:r>
              <a:rPr lang="en-US" altLang="zh-TW" sz="1800" smtClean="0"/>
              <a:t>(</a:t>
            </a:r>
            <a:r>
              <a:rPr lang="zh-TW" altLang="en-US" sz="1800" smtClean="0"/>
              <a:t>上右</a:t>
            </a:r>
            <a:r>
              <a:rPr lang="en-US" altLang="zh-TW" sz="1800" smtClean="0"/>
              <a:t>), </a:t>
            </a:r>
            <a:r>
              <a:rPr lang="zh-TW" altLang="en-US" sz="1800" smtClean="0"/>
              <a:t>廠商在選用葉片型式時</a:t>
            </a:r>
            <a:r>
              <a:rPr lang="en-US" altLang="zh-TW" sz="1800" smtClean="0"/>
              <a:t>, </a:t>
            </a:r>
            <a:r>
              <a:rPr lang="zh-TW" altLang="en-US" sz="1800" smtClean="0"/>
              <a:t>還是把成本納入最終的考量</a:t>
            </a:r>
            <a:r>
              <a:rPr lang="en-US" altLang="zh-TW" sz="1800" smtClean="0"/>
              <a:t>, </a:t>
            </a:r>
            <a:r>
              <a:rPr lang="zh-TW" altLang="en-US" sz="1800" smtClean="0"/>
              <a:t>而並非以省電效能為主</a:t>
            </a:r>
            <a:r>
              <a:rPr lang="en-US" altLang="zh-TW" sz="1800" smtClean="0"/>
              <a:t>. </a:t>
            </a:r>
          </a:p>
          <a:p>
            <a:pPr eaLnBrk="1" hangingPunct="1">
              <a:buFont typeface="Wingdings" pitchFamily="2" charset="2"/>
              <a:buNone/>
            </a:pPr>
            <a:r>
              <a:rPr lang="zh-TW" altLang="en-US" sz="1800" smtClean="0"/>
              <a:t>國外在十多年前</a:t>
            </a:r>
            <a:r>
              <a:rPr lang="en-US" altLang="zh-TW" sz="1800" smtClean="0"/>
              <a:t>, </a:t>
            </a:r>
            <a:r>
              <a:rPr lang="zh-TW" altLang="en-US" sz="1800" smtClean="0"/>
              <a:t>已經以省電為目的</a:t>
            </a:r>
            <a:r>
              <a:rPr lang="en-US" altLang="zh-TW" sz="1800" smtClean="0"/>
              <a:t>, </a:t>
            </a:r>
          </a:p>
          <a:p>
            <a:pPr eaLnBrk="1" hangingPunct="1">
              <a:buFont typeface="Wingdings" pitchFamily="2" charset="2"/>
              <a:buNone/>
            </a:pPr>
            <a:r>
              <a:rPr lang="zh-TW" altLang="en-US" sz="1800" smtClean="0"/>
              <a:t>開發出多種高效能葉片</a:t>
            </a:r>
            <a:r>
              <a:rPr lang="en-US" altLang="zh-TW" sz="1800" smtClean="0"/>
              <a:t>, </a:t>
            </a:r>
            <a:r>
              <a:rPr lang="zh-TW" altLang="en-US" sz="1800" smtClean="0"/>
              <a:t>以鋁擠型</a:t>
            </a:r>
            <a:r>
              <a:rPr lang="en-US" altLang="zh-TW" sz="1800" smtClean="0"/>
              <a:t>, </a:t>
            </a:r>
          </a:p>
          <a:p>
            <a:pPr eaLnBrk="1" hangingPunct="1">
              <a:buFont typeface="Wingdings" pitchFamily="2" charset="2"/>
              <a:buNone/>
            </a:pPr>
            <a:r>
              <a:rPr lang="zh-TW" altLang="en-US" sz="1800" smtClean="0"/>
              <a:t>厚且寬的葉片翼型來提高效率</a:t>
            </a:r>
            <a:r>
              <a:rPr lang="en-US" altLang="zh-TW" sz="1800" smtClean="0"/>
              <a:t>. </a:t>
            </a:r>
          </a:p>
          <a:p>
            <a:pPr eaLnBrk="1" hangingPunct="1">
              <a:buFont typeface="Wingdings" pitchFamily="2" charset="2"/>
              <a:buNone/>
            </a:pPr>
            <a:r>
              <a:rPr lang="zh-TW" altLang="en-US" sz="1800" smtClean="0"/>
              <a:t>本公司目前也已投入生產此高</a:t>
            </a:r>
            <a:endParaRPr lang="en-US" altLang="zh-TW" sz="1800" smtClean="0"/>
          </a:p>
          <a:p>
            <a:pPr eaLnBrk="1" hangingPunct="1">
              <a:buFont typeface="Wingdings" pitchFamily="2" charset="2"/>
              <a:buNone/>
            </a:pPr>
            <a:r>
              <a:rPr lang="zh-TW" altLang="en-US" sz="1800" smtClean="0"/>
              <a:t>效型葉片</a:t>
            </a:r>
            <a:r>
              <a:rPr lang="en-US" altLang="zh-TW" sz="1800" smtClean="0"/>
              <a:t>, </a:t>
            </a:r>
            <a:r>
              <a:rPr lang="zh-TW" altLang="en-US" sz="1800" smtClean="0"/>
              <a:t>以提供客戶節能省</a:t>
            </a:r>
            <a:endParaRPr lang="en-US" altLang="zh-TW" sz="1800" smtClean="0"/>
          </a:p>
          <a:p>
            <a:pPr eaLnBrk="1" hangingPunct="1">
              <a:buFont typeface="Wingdings" pitchFamily="2" charset="2"/>
              <a:buNone/>
            </a:pPr>
            <a:r>
              <a:rPr lang="zh-TW" altLang="en-US" sz="1800" smtClean="0"/>
              <a:t>電及減噪音的需求</a:t>
            </a:r>
            <a:r>
              <a:rPr lang="en-US" altLang="zh-TW" sz="1800" smtClean="0"/>
              <a:t>.</a:t>
            </a: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82948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82949" name="Rectangle 13"/>
          <p:cNvSpPr>
            <a:spLocks noChangeArrowheads="1"/>
          </p:cNvSpPr>
          <p:nvPr/>
        </p:nvSpPr>
        <p:spPr bwMode="auto">
          <a:xfrm>
            <a:off x="3079750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風機製造技術的影響</a:t>
            </a:r>
          </a:p>
        </p:txBody>
      </p:sp>
      <p:sp>
        <p:nvSpPr>
          <p:cNvPr id="82950" name="文字方塊 10"/>
          <p:cNvSpPr txBox="1">
            <a:spLocks noChangeArrowheads="1"/>
          </p:cNvSpPr>
          <p:nvPr/>
        </p:nvSpPr>
        <p:spPr bwMode="auto">
          <a:xfrm>
            <a:off x="3470275" y="908050"/>
            <a:ext cx="3433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</a:rPr>
              <a:t>補充</a:t>
            </a:r>
            <a:r>
              <a:rPr lang="en-US" altLang="zh-TW" sz="2000" b="1">
                <a:solidFill>
                  <a:srgbClr val="FF0000"/>
                </a:solidFill>
              </a:rPr>
              <a:t>-</a:t>
            </a:r>
            <a:r>
              <a:rPr lang="zh-TW" altLang="en-US" sz="2000" b="1">
                <a:solidFill>
                  <a:srgbClr val="FF0000"/>
                </a:solidFill>
              </a:rPr>
              <a:t>冷卻水塔葉片的改良</a:t>
            </a:r>
          </a:p>
        </p:txBody>
      </p:sp>
      <p:pic>
        <p:nvPicPr>
          <p:cNvPr id="82951" name="圖片 11" descr="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5084763"/>
            <a:ext cx="3630613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2" name="圖片 13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1773238"/>
            <a:ext cx="3821113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3" name="圖片 14" descr="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1773238"/>
            <a:ext cx="4211637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4" name="圖片 15" descr="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188" y="5218113"/>
            <a:ext cx="1785937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5" name="圖片 11" descr="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83971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83972" name="Rectangle 13"/>
          <p:cNvSpPr>
            <a:spLocks noChangeArrowheads="1"/>
          </p:cNvSpPr>
          <p:nvPr/>
        </p:nvSpPr>
        <p:spPr bwMode="auto">
          <a:xfrm>
            <a:off x="3079750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風機製造技術的影響</a:t>
            </a:r>
          </a:p>
        </p:txBody>
      </p:sp>
      <p:sp>
        <p:nvSpPr>
          <p:cNvPr id="83973" name="文字方塊 10"/>
          <p:cNvSpPr txBox="1">
            <a:spLocks noChangeArrowheads="1"/>
          </p:cNvSpPr>
          <p:nvPr/>
        </p:nvSpPr>
        <p:spPr bwMode="auto">
          <a:xfrm>
            <a:off x="3470275" y="908050"/>
            <a:ext cx="3433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</a:rPr>
              <a:t>補充</a:t>
            </a:r>
            <a:r>
              <a:rPr lang="en-US" altLang="zh-TW" sz="2000" b="1">
                <a:solidFill>
                  <a:srgbClr val="FF0000"/>
                </a:solidFill>
              </a:rPr>
              <a:t>-</a:t>
            </a:r>
            <a:r>
              <a:rPr lang="zh-TW" altLang="en-US" sz="2000" b="1">
                <a:solidFill>
                  <a:srgbClr val="FF0000"/>
                </a:solidFill>
              </a:rPr>
              <a:t>冷卻水塔葉片的改良</a:t>
            </a:r>
          </a:p>
        </p:txBody>
      </p:sp>
      <p:pic>
        <p:nvPicPr>
          <p:cNvPr id="83974" name="圖片 7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11250" y="1704975"/>
          <a:ext cx="7931149" cy="4848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6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69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2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2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15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21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35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106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783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6998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0058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6869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水塔</a:t>
                      </a:r>
                      <a:endParaRPr lang="en-US" altLang="zh-TW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噸數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風車</a:t>
                      </a:r>
                      <a:endParaRPr lang="en-US" altLang="zh-TW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直徑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mm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chemeClr val="tx1"/>
                          </a:solidFill>
                          <a:effectLst/>
                        </a:rPr>
                        <a:t>風量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CMM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chemeClr val="tx1"/>
                          </a:solidFill>
                          <a:effectLst/>
                        </a:rPr>
                        <a:t>葉片數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chemeClr val="tx1"/>
                          </a:solidFill>
                          <a:effectLst/>
                        </a:rPr>
                        <a:t>馬達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HP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chemeClr val="tx1"/>
                          </a:solidFill>
                          <a:effectLst/>
                        </a:rPr>
                        <a:t>靜壓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它牌</a:t>
                      </a:r>
                      <a:endParaRPr lang="en-US" alt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軸馬力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HP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chemeClr val="tx1"/>
                          </a:solidFill>
                          <a:effectLst/>
                        </a:rPr>
                        <a:t>轉速</a:t>
                      </a: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RPM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rgbClr val="C00000"/>
                          </a:solidFill>
                          <a:effectLst/>
                        </a:rPr>
                        <a:t>華億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zh-TW" sz="1400" kern="100" dirty="0">
                          <a:solidFill>
                            <a:srgbClr val="C00000"/>
                          </a:solidFill>
                          <a:effectLst/>
                        </a:rPr>
                        <a:t>軸</a:t>
                      </a:r>
                      <a:r>
                        <a:rPr lang="zh-TW" sz="1400" kern="100" dirty="0">
                          <a:solidFill>
                            <a:srgbClr val="C00000"/>
                          </a:solidFill>
                          <a:effectLst/>
                        </a:rPr>
                        <a:t>馬力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HP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葉</a:t>
                      </a:r>
                      <a:endParaRPr lang="en-US" altLang="zh-TW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片</a:t>
                      </a:r>
                      <a:endParaRPr lang="en-US" altLang="zh-TW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數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軸馬</a:t>
                      </a:r>
                      <a:endParaRPr lang="en-US" altLang="zh-TW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力差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HP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rgbClr val="C00000"/>
                          </a:solidFill>
                          <a:effectLst/>
                        </a:rPr>
                        <a:t>一年省電費用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NT$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125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1500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840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4.10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410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2.75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1.35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25234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150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1500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995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5.60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410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3.68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1.92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35888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175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1700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1135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7.5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10.5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6.64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380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4.40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2.24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41870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1800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1340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7.5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10.5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7.17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380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5.32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1.85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34580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225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2000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1540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7.5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7.50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350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C00000"/>
                          </a:solidFill>
                          <a:effectLst/>
                        </a:rPr>
                        <a:t>5.92</a:t>
                      </a:r>
                      <a:endParaRPr lang="zh-TW" sz="1400" kern="10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1.58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29533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250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2000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1690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9.31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350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C00000"/>
                          </a:solidFill>
                          <a:effectLst/>
                        </a:rPr>
                        <a:t>6.78</a:t>
                      </a:r>
                      <a:endParaRPr lang="zh-TW" sz="1400" kern="10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2.53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47290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3000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1850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8.37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292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C00000"/>
                          </a:solidFill>
                          <a:effectLst/>
                        </a:rPr>
                        <a:t>6.71</a:t>
                      </a:r>
                      <a:endParaRPr lang="zh-TW" sz="1400" kern="10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1.66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31028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350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3000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2200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9.01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292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C00000"/>
                          </a:solidFill>
                          <a:effectLst/>
                        </a:rPr>
                        <a:t>7.90</a:t>
                      </a:r>
                      <a:endParaRPr lang="zh-TW" sz="1400" kern="10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1.11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20748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3400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2600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12.03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235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C00000"/>
                          </a:solidFill>
                          <a:effectLst/>
                        </a:rPr>
                        <a:t>9.41</a:t>
                      </a:r>
                      <a:endParaRPr lang="zh-TW" sz="1400" kern="10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2.62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48972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450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3400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2600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12.03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235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C00000"/>
                          </a:solidFill>
                          <a:effectLst/>
                        </a:rPr>
                        <a:t>9.41</a:t>
                      </a:r>
                      <a:endParaRPr lang="zh-TW" sz="1400" kern="10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2.62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48972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500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3400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2800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13.21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235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10.12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3.09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57757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600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3600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3500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16.97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292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12.65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4.32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80748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700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3600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4000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20.34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292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C00000"/>
                          </a:solidFill>
                          <a:effectLst/>
                        </a:rPr>
                        <a:t>14.60</a:t>
                      </a:r>
                      <a:endParaRPr lang="zh-TW" sz="1400" kern="10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5.74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107290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800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4300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4800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24.71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235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18.62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6.09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113833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900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4300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5200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27.43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235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20.14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7.29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136263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577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1000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4300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5500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29.54</a:t>
                      </a:r>
                      <a:endParaRPr lang="zh-TW" sz="1400" kern="100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235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C00000"/>
                          </a:solidFill>
                          <a:effectLst/>
                        </a:rPr>
                        <a:t>21.39</a:t>
                      </a:r>
                      <a:endParaRPr lang="zh-TW" sz="14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chemeClr val="tx1"/>
                          </a:solidFill>
                          <a:effectLst/>
                        </a:rPr>
                        <a:t>8.15</a:t>
                      </a:r>
                      <a:endParaRPr lang="zh-TW" sz="1400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152338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8968">
                <a:tc gridSpan="1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冷卻水塔改用華億高效率機翼葉片節電費用比較表電費 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2.9 </a:t>
                      </a: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元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度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,24</a:t>
                      </a: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時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天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 360</a:t>
                      </a: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天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zh-TW" sz="1400" kern="100" dirty="0">
                          <a:solidFill>
                            <a:schemeClr val="tx1"/>
                          </a:solidFill>
                          <a:effectLst/>
                        </a:rPr>
                        <a:t>年</a:t>
                      </a:r>
                      <a:endParaRPr lang="zh-TW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42936" marR="4293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84995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84996" name="Rectangle 13"/>
          <p:cNvSpPr>
            <a:spLocks noChangeArrowheads="1"/>
          </p:cNvSpPr>
          <p:nvPr/>
        </p:nvSpPr>
        <p:spPr bwMode="auto">
          <a:xfrm>
            <a:off x="3079750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風機製造技術的影響</a:t>
            </a:r>
          </a:p>
        </p:txBody>
      </p:sp>
      <p:sp>
        <p:nvSpPr>
          <p:cNvPr id="84997" name="文字方塊 10"/>
          <p:cNvSpPr txBox="1">
            <a:spLocks noChangeArrowheads="1"/>
          </p:cNvSpPr>
          <p:nvPr/>
        </p:nvSpPr>
        <p:spPr bwMode="auto">
          <a:xfrm>
            <a:off x="3470275" y="908050"/>
            <a:ext cx="3433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</a:rPr>
              <a:t>補充</a:t>
            </a:r>
            <a:r>
              <a:rPr lang="en-US" altLang="zh-TW" sz="2000" b="1">
                <a:solidFill>
                  <a:srgbClr val="FF0000"/>
                </a:solidFill>
              </a:rPr>
              <a:t>-</a:t>
            </a:r>
            <a:r>
              <a:rPr lang="zh-TW" altLang="en-US" sz="2000" b="1">
                <a:solidFill>
                  <a:srgbClr val="FF0000"/>
                </a:solidFill>
              </a:rPr>
              <a:t>冷卻水塔葉片的改良</a:t>
            </a:r>
          </a:p>
        </p:txBody>
      </p:sp>
      <p:pic>
        <p:nvPicPr>
          <p:cNvPr id="84998" name="圖片 7" descr="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1773238"/>
            <a:ext cx="30749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9" name="圖片 8" descr="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3068638"/>
            <a:ext cx="2751137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000" name="圖片 9" descr="7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3068638"/>
            <a:ext cx="26543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001" name="文字方塊 11"/>
          <p:cNvSpPr txBox="1">
            <a:spLocks noChangeArrowheads="1"/>
          </p:cNvSpPr>
          <p:nvPr/>
        </p:nvSpPr>
        <p:spPr bwMode="auto">
          <a:xfrm>
            <a:off x="895350" y="5084763"/>
            <a:ext cx="4368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/>
              <a:t>更換前                            更換後</a:t>
            </a:r>
          </a:p>
        </p:txBody>
      </p:sp>
      <p:pic>
        <p:nvPicPr>
          <p:cNvPr id="85002" name="圖片 12" descr="9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8" y="1700213"/>
            <a:ext cx="18288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003" name="文字方塊 13"/>
          <p:cNvSpPr txBox="1">
            <a:spLocks noChangeArrowheads="1"/>
          </p:cNvSpPr>
          <p:nvPr/>
        </p:nvSpPr>
        <p:spPr bwMode="auto">
          <a:xfrm>
            <a:off x="5680075" y="1792288"/>
            <a:ext cx="3744913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規格</a:t>
            </a:r>
            <a:r>
              <a:rPr lang="en-US" altLang="zh-TW" sz="1600"/>
              <a:t>: H-1000. </a:t>
            </a:r>
            <a:r>
              <a:rPr lang="zh-TW" altLang="zh-TW" sz="1600"/>
              <a:t>規格為</a:t>
            </a:r>
            <a:r>
              <a:rPr lang="en-US" altLang="zh-TW" sz="1600"/>
              <a:t> 250-C4, </a:t>
            </a:r>
            <a:r>
              <a:rPr lang="zh-TW" altLang="zh-TW" sz="1600"/>
              <a:t>風機風量</a:t>
            </a:r>
            <a:r>
              <a:rPr lang="en-US" altLang="zh-TW" sz="1600"/>
              <a:t> 1690CMM, </a:t>
            </a:r>
            <a:r>
              <a:rPr lang="zh-TW" altLang="en-US" sz="1600"/>
              <a:t>葉片直徑 </a:t>
            </a:r>
            <a:r>
              <a:rPr lang="en-US" altLang="zh-TW" sz="1600"/>
              <a:t>2000mm, </a:t>
            </a:r>
            <a:r>
              <a:rPr lang="zh-TW" altLang="zh-TW" sz="1600"/>
              <a:t>馬達為</a:t>
            </a:r>
            <a:r>
              <a:rPr lang="en-US" altLang="zh-TW" sz="1600"/>
              <a:t>10HP-4P</a:t>
            </a:r>
            <a:endParaRPr lang="zh-TW" altLang="zh-TW" sz="1600"/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zh-TW" altLang="en-US" sz="1600"/>
              <a:t>更換前</a:t>
            </a:r>
            <a:r>
              <a:rPr lang="en-US" altLang="zh-TW" sz="1600"/>
              <a:t>:</a:t>
            </a:r>
          </a:p>
          <a:p>
            <a:pPr eaLnBrk="1" hangingPunct="1"/>
            <a:r>
              <a:rPr lang="zh-TW" altLang="en-US" sz="1600"/>
              <a:t>出口一米噪音 </a:t>
            </a:r>
            <a:r>
              <a:rPr lang="en-US" altLang="zh-TW" sz="1600">
                <a:solidFill>
                  <a:srgbClr val="FF0000"/>
                </a:solidFill>
              </a:rPr>
              <a:t>86</a:t>
            </a:r>
            <a:r>
              <a:rPr lang="zh-TW" altLang="en-US" sz="1600"/>
              <a:t>分貝</a:t>
            </a:r>
            <a:endParaRPr lang="en-US" altLang="zh-TW" sz="1600"/>
          </a:p>
          <a:p>
            <a:pPr eaLnBrk="1" hangingPunct="1"/>
            <a:r>
              <a:rPr lang="zh-TW" altLang="en-US" sz="1600"/>
              <a:t>出口風速 </a:t>
            </a:r>
            <a:r>
              <a:rPr lang="en-US" altLang="zh-TW" sz="1600"/>
              <a:t>10.52m/s</a:t>
            </a:r>
          </a:p>
          <a:p>
            <a:pPr eaLnBrk="1" hangingPunct="1"/>
            <a:r>
              <a:rPr lang="zh-TW" altLang="en-US" sz="1600"/>
              <a:t>運轉電流 </a:t>
            </a:r>
            <a:r>
              <a:rPr lang="en-US" altLang="zh-TW" sz="1600">
                <a:solidFill>
                  <a:srgbClr val="FF0000"/>
                </a:solidFill>
              </a:rPr>
              <a:t>12.1A</a:t>
            </a:r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zh-TW" altLang="en-US" sz="1600"/>
              <a:t>更換後</a:t>
            </a:r>
            <a:endParaRPr lang="en-US" altLang="zh-TW" sz="1600"/>
          </a:p>
          <a:p>
            <a:pPr eaLnBrk="1" hangingPunct="1"/>
            <a:r>
              <a:rPr lang="zh-TW" altLang="en-US" sz="1600"/>
              <a:t>出口一米噪音 </a:t>
            </a:r>
            <a:r>
              <a:rPr lang="en-US" altLang="zh-TW" sz="1600">
                <a:solidFill>
                  <a:srgbClr val="FF0000"/>
                </a:solidFill>
              </a:rPr>
              <a:t>73</a:t>
            </a:r>
            <a:r>
              <a:rPr lang="zh-TW" altLang="en-US" sz="1600"/>
              <a:t>分貝</a:t>
            </a:r>
            <a:endParaRPr lang="en-US" altLang="zh-TW" sz="1600"/>
          </a:p>
          <a:p>
            <a:pPr eaLnBrk="1" hangingPunct="1"/>
            <a:r>
              <a:rPr lang="zh-TW" altLang="en-US" sz="1600"/>
              <a:t>出口風速 </a:t>
            </a:r>
            <a:r>
              <a:rPr lang="en-US" altLang="zh-TW" sz="1600"/>
              <a:t>10.77m/s</a:t>
            </a:r>
          </a:p>
          <a:p>
            <a:pPr eaLnBrk="1" hangingPunct="1"/>
            <a:r>
              <a:rPr lang="zh-TW" altLang="en-US" sz="1600"/>
              <a:t>運轉電流 </a:t>
            </a:r>
            <a:r>
              <a:rPr lang="en-US" altLang="zh-TW" sz="1600">
                <a:solidFill>
                  <a:srgbClr val="FF0000"/>
                </a:solidFill>
              </a:rPr>
              <a:t>10.2A</a:t>
            </a:r>
            <a:endParaRPr lang="zh-TW" altLang="en-US" sz="1600">
              <a:solidFill>
                <a:srgbClr val="FF0000"/>
              </a:solidFill>
            </a:endParaRPr>
          </a:p>
        </p:txBody>
      </p:sp>
      <p:sp>
        <p:nvSpPr>
          <p:cNvPr id="85004" name="文字方塊 14"/>
          <p:cNvSpPr txBox="1">
            <a:spLocks noChangeArrowheads="1"/>
          </p:cNvSpPr>
          <p:nvPr/>
        </p:nvSpPr>
        <p:spPr bwMode="auto">
          <a:xfrm>
            <a:off x="1285875" y="5516563"/>
            <a:ext cx="69326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0066FF"/>
                </a:solidFill>
              </a:rPr>
              <a:t>技嘉大樓管委會水塔安裝實例</a:t>
            </a:r>
            <a:endParaRPr lang="en-US" altLang="zh-TW" sz="3600">
              <a:solidFill>
                <a:srgbClr val="0066FF"/>
              </a:solidFill>
            </a:endParaRPr>
          </a:p>
          <a:p>
            <a:pPr eaLnBrk="1" hangingPunct="1"/>
            <a:r>
              <a:rPr lang="en-US" altLang="zh-TW" sz="3600">
                <a:solidFill>
                  <a:srgbClr val="0066FF"/>
                </a:solidFill>
              </a:rPr>
              <a:t>(</a:t>
            </a:r>
            <a:r>
              <a:rPr lang="zh-TW" altLang="en-US" sz="3600">
                <a:solidFill>
                  <a:srgbClr val="0066FF"/>
                </a:solidFill>
              </a:rPr>
              <a:t>減噪音案件</a:t>
            </a:r>
            <a:r>
              <a:rPr lang="en-US" altLang="zh-TW" sz="3600">
                <a:solidFill>
                  <a:srgbClr val="0066FF"/>
                </a:solidFill>
              </a:rPr>
              <a:t>, </a:t>
            </a:r>
            <a:r>
              <a:rPr lang="zh-TW" altLang="en-US" sz="3600">
                <a:solidFill>
                  <a:srgbClr val="0066FF"/>
                </a:solidFill>
              </a:rPr>
              <a:t>但也能省電</a:t>
            </a:r>
            <a:r>
              <a:rPr lang="en-US" altLang="zh-TW" sz="3600">
                <a:solidFill>
                  <a:srgbClr val="0066FF"/>
                </a:solidFill>
              </a:rPr>
              <a:t>)</a:t>
            </a:r>
            <a:endParaRPr lang="zh-TW" altLang="en-US" sz="3600">
              <a:solidFill>
                <a:srgbClr val="0066FF"/>
              </a:solidFill>
            </a:endParaRPr>
          </a:p>
        </p:txBody>
      </p:sp>
      <p:pic>
        <p:nvPicPr>
          <p:cNvPr id="85005" name="圖片 13" descr="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86019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86020" name="Rectangle 13"/>
          <p:cNvSpPr>
            <a:spLocks noChangeArrowheads="1"/>
          </p:cNvSpPr>
          <p:nvPr/>
        </p:nvSpPr>
        <p:spPr bwMode="auto">
          <a:xfrm>
            <a:off x="3079750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風機製造技術的影響</a:t>
            </a:r>
          </a:p>
        </p:txBody>
      </p:sp>
      <p:sp>
        <p:nvSpPr>
          <p:cNvPr id="86021" name="文字方塊 10"/>
          <p:cNvSpPr txBox="1">
            <a:spLocks noChangeArrowheads="1"/>
          </p:cNvSpPr>
          <p:nvPr/>
        </p:nvSpPr>
        <p:spPr bwMode="auto">
          <a:xfrm>
            <a:off x="3470275" y="908050"/>
            <a:ext cx="3433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</a:rPr>
              <a:t>補充</a:t>
            </a:r>
            <a:r>
              <a:rPr lang="en-US" altLang="zh-TW" sz="2000" b="1">
                <a:solidFill>
                  <a:srgbClr val="FF0000"/>
                </a:solidFill>
              </a:rPr>
              <a:t>-</a:t>
            </a:r>
            <a:r>
              <a:rPr lang="zh-TW" altLang="en-US" sz="2000" b="1">
                <a:solidFill>
                  <a:srgbClr val="FF0000"/>
                </a:solidFill>
              </a:rPr>
              <a:t>冷卻水塔葉片的改良</a:t>
            </a:r>
          </a:p>
        </p:txBody>
      </p:sp>
      <p:sp>
        <p:nvSpPr>
          <p:cNvPr id="86022" name="文字方塊 14"/>
          <p:cNvSpPr txBox="1">
            <a:spLocks noChangeArrowheads="1"/>
          </p:cNvSpPr>
          <p:nvPr/>
        </p:nvSpPr>
        <p:spPr bwMode="auto">
          <a:xfrm>
            <a:off x="3041650" y="1327150"/>
            <a:ext cx="46878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FF0000"/>
                </a:solidFill>
              </a:rPr>
              <a:t>家樂福重新店試裝後測試報告</a:t>
            </a:r>
            <a:endParaRPr lang="en-US" altLang="zh-TW" sz="2400">
              <a:solidFill>
                <a:srgbClr val="FF0000"/>
              </a:solidFill>
            </a:endParaRPr>
          </a:p>
        </p:txBody>
      </p:sp>
      <p:pic>
        <p:nvPicPr>
          <p:cNvPr id="86023" name="圖片 13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4" name="圖片 11" descr="SAM_371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817688"/>
            <a:ext cx="4875213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5" name="文字方塊 14"/>
          <p:cNvSpPr txBox="1">
            <a:spLocks noChangeArrowheads="1"/>
          </p:cNvSpPr>
          <p:nvPr/>
        </p:nvSpPr>
        <p:spPr bwMode="auto">
          <a:xfrm>
            <a:off x="449263" y="5353050"/>
            <a:ext cx="4835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/>
              <a:t>水塔機型為</a:t>
            </a:r>
            <a:r>
              <a:rPr lang="en-US" altLang="zh-TW" sz="2400"/>
              <a:t>LRC-350x4</a:t>
            </a:r>
          </a:p>
          <a:p>
            <a:pPr eaLnBrk="1" hangingPunct="1"/>
            <a:r>
              <a:rPr lang="zh-TW" altLang="en-US" sz="2400"/>
              <a:t>試裝最右邊</a:t>
            </a:r>
            <a:r>
              <a:rPr lang="en-US" altLang="zh-TW" sz="2400"/>
              <a:t>#4</a:t>
            </a:r>
            <a:r>
              <a:rPr lang="zh-TW" altLang="en-US" sz="2400"/>
              <a:t>風扇</a:t>
            </a:r>
            <a:r>
              <a:rPr lang="en-US" altLang="zh-TW" sz="2400"/>
              <a:t>, </a:t>
            </a:r>
            <a:r>
              <a:rPr lang="zh-TW" altLang="en-US" sz="2400"/>
              <a:t>然後和隔壁的</a:t>
            </a:r>
            <a:r>
              <a:rPr lang="en-US" altLang="zh-TW" sz="2400"/>
              <a:t>#3</a:t>
            </a:r>
            <a:r>
              <a:rPr lang="zh-TW" altLang="en-US" sz="2400"/>
              <a:t>風扇做比對測試</a:t>
            </a:r>
            <a:endParaRPr lang="en-US" altLang="zh-TW" sz="2400"/>
          </a:p>
        </p:txBody>
      </p:sp>
      <p:pic>
        <p:nvPicPr>
          <p:cNvPr id="86026" name="圖片 7" descr="SAM_3679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188" y="1985963"/>
            <a:ext cx="208597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7" name="圖片 8" descr="SAM_369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488" y="3506788"/>
            <a:ext cx="208597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8" name="文字方塊 1"/>
          <p:cNvSpPr txBox="1">
            <a:spLocks noChangeArrowheads="1"/>
          </p:cNvSpPr>
          <p:nvPr/>
        </p:nvSpPr>
        <p:spPr bwMode="auto">
          <a:xfrm>
            <a:off x="8696325" y="2276475"/>
            <a:ext cx="5476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/>
              <a:t>原</a:t>
            </a:r>
            <a:endParaRPr lang="en-US" altLang="zh-TW" sz="1800"/>
          </a:p>
          <a:p>
            <a:pPr eaLnBrk="1" hangingPunct="1"/>
            <a:r>
              <a:rPr lang="zh-TW" altLang="en-US" sz="1800"/>
              <a:t>葉</a:t>
            </a:r>
            <a:endParaRPr lang="en-US" altLang="zh-TW" sz="1800"/>
          </a:p>
          <a:p>
            <a:pPr eaLnBrk="1" hangingPunct="1"/>
            <a:r>
              <a:rPr lang="zh-TW" altLang="en-US" sz="1800"/>
              <a:t>片</a:t>
            </a:r>
          </a:p>
        </p:txBody>
      </p:sp>
      <p:sp>
        <p:nvSpPr>
          <p:cNvPr id="86029" name="文字方塊 18"/>
          <p:cNvSpPr txBox="1">
            <a:spLocks noChangeArrowheads="1"/>
          </p:cNvSpPr>
          <p:nvPr/>
        </p:nvSpPr>
        <p:spPr bwMode="auto">
          <a:xfrm>
            <a:off x="8737600" y="3767138"/>
            <a:ext cx="546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/>
              <a:t>新</a:t>
            </a:r>
            <a:endParaRPr lang="en-US" altLang="zh-TW" sz="1800"/>
          </a:p>
          <a:p>
            <a:pPr eaLnBrk="1" hangingPunct="1"/>
            <a:r>
              <a:rPr lang="zh-TW" altLang="en-US" sz="1800"/>
              <a:t>葉</a:t>
            </a:r>
            <a:endParaRPr lang="en-US" altLang="zh-TW" sz="1800"/>
          </a:p>
          <a:p>
            <a:pPr eaLnBrk="1" hangingPunct="1"/>
            <a:r>
              <a:rPr lang="zh-TW" altLang="en-US" sz="1800"/>
              <a:t>片</a:t>
            </a:r>
          </a:p>
        </p:txBody>
      </p:sp>
      <p:pic>
        <p:nvPicPr>
          <p:cNvPr id="86030" name="圖片 13" descr="2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950" y="5632450"/>
            <a:ext cx="2160588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31" name="圖片 14" descr="3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275" y="5243513"/>
            <a:ext cx="1136650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向下箭號 15"/>
          <p:cNvSpPr/>
          <p:nvPr/>
        </p:nvSpPr>
        <p:spPr>
          <a:xfrm>
            <a:off x="3159125" y="2636838"/>
            <a:ext cx="155575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86033" name="文字方塊 16"/>
          <p:cNvSpPr txBox="1">
            <a:spLocks noChangeArrowheads="1"/>
          </p:cNvSpPr>
          <p:nvPr/>
        </p:nvSpPr>
        <p:spPr bwMode="auto">
          <a:xfrm>
            <a:off x="2925763" y="2276475"/>
            <a:ext cx="779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更換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87043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87044" name="Rectangle 13"/>
          <p:cNvSpPr>
            <a:spLocks noChangeArrowheads="1"/>
          </p:cNvSpPr>
          <p:nvPr/>
        </p:nvSpPr>
        <p:spPr bwMode="auto">
          <a:xfrm>
            <a:off x="3079750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風機製造技術的影響</a:t>
            </a:r>
          </a:p>
        </p:txBody>
      </p:sp>
      <p:sp>
        <p:nvSpPr>
          <p:cNvPr id="87045" name="文字方塊 10"/>
          <p:cNvSpPr txBox="1">
            <a:spLocks noChangeArrowheads="1"/>
          </p:cNvSpPr>
          <p:nvPr/>
        </p:nvSpPr>
        <p:spPr bwMode="auto">
          <a:xfrm>
            <a:off x="3470275" y="908050"/>
            <a:ext cx="3433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</a:rPr>
              <a:t>補充</a:t>
            </a:r>
            <a:r>
              <a:rPr lang="en-US" altLang="zh-TW" sz="2000" b="1">
                <a:solidFill>
                  <a:srgbClr val="FF0000"/>
                </a:solidFill>
              </a:rPr>
              <a:t>-</a:t>
            </a:r>
            <a:r>
              <a:rPr lang="zh-TW" altLang="en-US" sz="2000" b="1">
                <a:solidFill>
                  <a:srgbClr val="FF0000"/>
                </a:solidFill>
              </a:rPr>
              <a:t>冷卻水塔葉片的改良</a:t>
            </a:r>
          </a:p>
        </p:txBody>
      </p:sp>
      <p:sp>
        <p:nvSpPr>
          <p:cNvPr id="87046" name="文字方塊 13"/>
          <p:cNvSpPr txBox="1">
            <a:spLocks noChangeArrowheads="1"/>
          </p:cNvSpPr>
          <p:nvPr/>
        </p:nvSpPr>
        <p:spPr bwMode="auto">
          <a:xfrm>
            <a:off x="5888038" y="1844675"/>
            <a:ext cx="3744912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規格</a:t>
            </a:r>
            <a:r>
              <a:rPr lang="en-US" altLang="zh-TW" sz="1600"/>
              <a:t>: </a:t>
            </a:r>
            <a:r>
              <a:rPr lang="zh-TW" altLang="en-US" sz="1600"/>
              <a:t>直徑</a:t>
            </a:r>
            <a:r>
              <a:rPr lang="en-US" altLang="zh-TW" sz="1600"/>
              <a:t>3030mm, </a:t>
            </a:r>
            <a:r>
              <a:rPr lang="zh-TW" altLang="zh-TW" sz="1600"/>
              <a:t>風機風量</a:t>
            </a:r>
            <a:r>
              <a:rPr lang="en-US" altLang="zh-TW" sz="1600"/>
              <a:t> 250000 CMH, </a:t>
            </a:r>
            <a:r>
              <a:rPr lang="zh-TW" altLang="zh-TW" sz="1600"/>
              <a:t>馬達為</a:t>
            </a:r>
            <a:r>
              <a:rPr lang="en-US" altLang="zh-TW" sz="1600"/>
              <a:t>25HP-4P</a:t>
            </a:r>
            <a:r>
              <a:rPr lang="zh-TW" altLang="zh-TW" sz="1600"/>
              <a:t>皮帶傳動</a:t>
            </a:r>
            <a:r>
              <a:rPr lang="en-US" altLang="zh-TW" sz="1600"/>
              <a:t>. (</a:t>
            </a:r>
            <a:r>
              <a:rPr lang="zh-TW" altLang="zh-TW" sz="1600"/>
              <a:t>共</a:t>
            </a:r>
            <a:r>
              <a:rPr lang="en-US" altLang="zh-TW" sz="1600"/>
              <a:t>18</a:t>
            </a:r>
            <a:r>
              <a:rPr lang="zh-TW" altLang="zh-TW" sz="1600"/>
              <a:t>組風扇</a:t>
            </a:r>
            <a:r>
              <a:rPr lang="en-US" altLang="zh-TW" sz="1600"/>
              <a:t>)</a:t>
            </a:r>
            <a:endParaRPr lang="zh-TW" altLang="zh-TW" sz="1600"/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zh-TW" altLang="en-US" sz="1600"/>
              <a:t>更換前</a:t>
            </a:r>
            <a:r>
              <a:rPr lang="en-US" altLang="zh-TW" sz="1600"/>
              <a:t>:</a:t>
            </a:r>
          </a:p>
          <a:p>
            <a:pPr eaLnBrk="1" hangingPunct="1"/>
            <a:r>
              <a:rPr lang="zh-TW" altLang="en-US" sz="1600"/>
              <a:t>出口一米噪音 </a:t>
            </a:r>
            <a:r>
              <a:rPr lang="en-US" altLang="zh-TW" sz="1600">
                <a:solidFill>
                  <a:srgbClr val="FF0000"/>
                </a:solidFill>
              </a:rPr>
              <a:t>92</a:t>
            </a:r>
            <a:r>
              <a:rPr lang="zh-TW" altLang="en-US" sz="1600"/>
              <a:t>分貝</a:t>
            </a:r>
            <a:endParaRPr lang="en-US" altLang="zh-TW" sz="1600"/>
          </a:p>
          <a:p>
            <a:pPr eaLnBrk="1" hangingPunct="1"/>
            <a:r>
              <a:rPr lang="zh-TW" altLang="en-US" sz="1600"/>
              <a:t>出口風速 </a:t>
            </a:r>
            <a:r>
              <a:rPr lang="en-US" altLang="zh-TW" sz="1600"/>
              <a:t>7.6m/s</a:t>
            </a:r>
          </a:p>
          <a:p>
            <a:pPr eaLnBrk="1" hangingPunct="1"/>
            <a:r>
              <a:rPr lang="zh-TW" altLang="en-US" sz="1600"/>
              <a:t>運轉電流 </a:t>
            </a:r>
            <a:r>
              <a:rPr lang="en-US" altLang="zh-TW" sz="1600">
                <a:solidFill>
                  <a:srgbClr val="FF0000"/>
                </a:solidFill>
              </a:rPr>
              <a:t>21</a:t>
            </a:r>
            <a:r>
              <a:rPr lang="en-US" altLang="zh-TW" sz="1600"/>
              <a:t>A</a:t>
            </a:r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zh-TW" altLang="en-US" sz="1600"/>
              <a:t>更換後</a:t>
            </a:r>
            <a:endParaRPr lang="en-US" altLang="zh-TW" sz="1600"/>
          </a:p>
          <a:p>
            <a:pPr eaLnBrk="1" hangingPunct="1"/>
            <a:r>
              <a:rPr lang="zh-TW" altLang="en-US" sz="1600"/>
              <a:t>出口一米噪音 </a:t>
            </a:r>
            <a:r>
              <a:rPr lang="en-US" altLang="zh-TW" sz="1600">
                <a:solidFill>
                  <a:srgbClr val="FF0000"/>
                </a:solidFill>
              </a:rPr>
              <a:t>76</a:t>
            </a:r>
            <a:r>
              <a:rPr lang="zh-TW" altLang="en-US" sz="1600"/>
              <a:t>分貝</a:t>
            </a:r>
            <a:endParaRPr lang="en-US" altLang="zh-TW" sz="1600"/>
          </a:p>
          <a:p>
            <a:pPr eaLnBrk="1" hangingPunct="1"/>
            <a:r>
              <a:rPr lang="zh-TW" altLang="en-US" sz="1600"/>
              <a:t>出口風速 </a:t>
            </a:r>
            <a:r>
              <a:rPr lang="en-US" altLang="zh-TW" sz="1600"/>
              <a:t>8.8m/s</a:t>
            </a:r>
          </a:p>
          <a:p>
            <a:pPr eaLnBrk="1" hangingPunct="1"/>
            <a:r>
              <a:rPr lang="zh-TW" altLang="en-US" sz="1600"/>
              <a:t>運轉電流 </a:t>
            </a:r>
            <a:r>
              <a:rPr lang="en-US" altLang="zh-TW" sz="1600">
                <a:solidFill>
                  <a:srgbClr val="FF0000"/>
                </a:solidFill>
              </a:rPr>
              <a:t>19</a:t>
            </a:r>
            <a:r>
              <a:rPr lang="en-US" altLang="zh-TW" sz="1600"/>
              <a:t>A</a:t>
            </a:r>
            <a:endParaRPr lang="zh-TW" altLang="en-US" sz="1600"/>
          </a:p>
        </p:txBody>
      </p:sp>
      <p:sp>
        <p:nvSpPr>
          <p:cNvPr id="87047" name="文字方塊 14"/>
          <p:cNvSpPr txBox="1">
            <a:spLocks noChangeArrowheads="1"/>
          </p:cNvSpPr>
          <p:nvPr/>
        </p:nvSpPr>
        <p:spPr bwMode="auto">
          <a:xfrm>
            <a:off x="1162050" y="5657850"/>
            <a:ext cx="52276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0066FF"/>
                </a:solidFill>
              </a:rPr>
              <a:t>安碁資訊水塔安裝實例</a:t>
            </a:r>
            <a:endParaRPr lang="en-US" altLang="zh-TW" sz="3600">
              <a:solidFill>
                <a:srgbClr val="0066FF"/>
              </a:solidFill>
            </a:endParaRPr>
          </a:p>
          <a:p>
            <a:pPr eaLnBrk="1" hangingPunct="1"/>
            <a:r>
              <a:rPr lang="zh-TW" altLang="en-US" sz="3600">
                <a:solidFill>
                  <a:srgbClr val="0066FF"/>
                </a:solidFill>
              </a:rPr>
              <a:t>減噪音案件</a:t>
            </a:r>
            <a:r>
              <a:rPr lang="en-US" altLang="zh-TW" sz="3600">
                <a:solidFill>
                  <a:srgbClr val="0066FF"/>
                </a:solidFill>
              </a:rPr>
              <a:t>, </a:t>
            </a:r>
            <a:r>
              <a:rPr lang="zh-TW" altLang="en-US" sz="3600">
                <a:solidFill>
                  <a:srgbClr val="0066FF"/>
                </a:solidFill>
              </a:rPr>
              <a:t>但也省電</a:t>
            </a:r>
          </a:p>
        </p:txBody>
      </p:sp>
      <p:pic>
        <p:nvPicPr>
          <p:cNvPr id="87048" name="圖片 15" descr="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1773238"/>
            <a:ext cx="530383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9" name="圖片 16" descr="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860800"/>
            <a:ext cx="2616200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0" name="圖片 17" descr="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25" y="3933825"/>
            <a:ext cx="2541588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1" name="圖片 11" descr="logo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圓角矩形 11"/>
          <p:cNvSpPr/>
          <p:nvPr/>
        </p:nvSpPr>
        <p:spPr>
          <a:xfrm>
            <a:off x="6669088" y="5661025"/>
            <a:ext cx="2886075" cy="431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87053" name="文字方塊 12"/>
          <p:cNvSpPr txBox="1">
            <a:spLocks noChangeArrowheads="1"/>
          </p:cNvSpPr>
          <p:nvPr/>
        </p:nvSpPr>
        <p:spPr bwMode="auto">
          <a:xfrm>
            <a:off x="6669088" y="5589588"/>
            <a:ext cx="2886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FF0000"/>
                </a:solidFill>
              </a:rPr>
              <a:t>葉片降噪原理說明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smtClean="0"/>
              <a:t>通風耗電基本常識</a:t>
            </a:r>
          </a:p>
        </p:txBody>
      </p:sp>
      <p:pic>
        <p:nvPicPr>
          <p:cNvPr id="11267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094163" y="1100138"/>
            <a:ext cx="1989137" cy="43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1269" name="Text Box 3"/>
          <p:cNvSpPr txBox="1">
            <a:spLocks noChangeArrowheads="1"/>
          </p:cNvSpPr>
          <p:nvPr/>
        </p:nvSpPr>
        <p:spPr bwMode="auto">
          <a:xfrm>
            <a:off x="4445000" y="1035050"/>
            <a:ext cx="1638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4" tIns="36574" rIns="36574" bIns="36574"/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問題一</a:t>
            </a:r>
            <a:endParaRPr lang="en-US" altLang="zh-TW" sz="2900">
              <a:solidFill>
                <a:srgbClr val="FF0000"/>
              </a:solidFill>
            </a:endParaRPr>
          </a:p>
          <a:p>
            <a:pPr eaLnBrk="1" hangingPunct="1"/>
            <a:endParaRPr lang="zh-TW" altLang="en-US" sz="2900"/>
          </a:p>
        </p:txBody>
      </p:sp>
      <p:sp>
        <p:nvSpPr>
          <p:cNvPr id="11270" name="文字方塊 1"/>
          <p:cNvSpPr txBox="1">
            <a:spLocks noChangeArrowheads="1"/>
          </p:cNvSpPr>
          <p:nvPr/>
        </p:nvSpPr>
        <p:spPr bwMode="auto">
          <a:xfrm>
            <a:off x="563563" y="2060575"/>
            <a:ext cx="90503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/>
              <a:t>廠商報價乃依據客戶的排氣風量需求功能</a:t>
            </a:r>
            <a:r>
              <a:rPr lang="en-US" altLang="zh-TW" sz="2400"/>
              <a:t>, </a:t>
            </a:r>
            <a:r>
              <a:rPr lang="zh-TW" altLang="en-US" sz="2400"/>
              <a:t>但選用風管管徑不同</a:t>
            </a:r>
            <a:r>
              <a:rPr lang="en-US" altLang="zh-TW" sz="2400"/>
              <a:t>, </a:t>
            </a:r>
            <a:r>
              <a:rPr lang="zh-TW" altLang="en-US" sz="2400"/>
              <a:t>某一廠商採用管徑</a:t>
            </a:r>
            <a:r>
              <a:rPr lang="en-US" altLang="zh-TW" sz="2400"/>
              <a:t>100cm, </a:t>
            </a:r>
            <a:r>
              <a:rPr lang="zh-TW" altLang="en-US" sz="2400"/>
              <a:t>某一廠商採用管徑</a:t>
            </a:r>
            <a:r>
              <a:rPr lang="en-US" altLang="zh-TW" sz="2400"/>
              <a:t>90cm, </a:t>
            </a:r>
            <a:r>
              <a:rPr lang="zh-TW" altLang="en-US" sz="2400"/>
              <a:t>若其他條件相同</a:t>
            </a:r>
            <a:r>
              <a:rPr lang="en-US" altLang="zh-TW" sz="2400"/>
              <a:t>. </a:t>
            </a:r>
            <a:r>
              <a:rPr lang="zh-TW" altLang="en-US" sz="2400"/>
              <a:t>僅此風管直徑差異 </a:t>
            </a:r>
            <a:r>
              <a:rPr lang="en-US" altLang="zh-TW" sz="2400"/>
              <a:t>10%, </a:t>
            </a:r>
            <a:r>
              <a:rPr lang="zh-TW" altLang="en-US" sz="2400"/>
              <a:t>請問耗電會差異多少</a:t>
            </a:r>
            <a:r>
              <a:rPr lang="en-US" altLang="zh-TW" sz="2400"/>
              <a:t>? </a:t>
            </a:r>
            <a:endParaRPr lang="zh-TW" altLang="en-US" sz="2400"/>
          </a:p>
        </p:txBody>
      </p:sp>
      <p:sp>
        <p:nvSpPr>
          <p:cNvPr id="11271" name="文字方塊 2"/>
          <p:cNvSpPr txBox="1">
            <a:spLocks noChangeArrowheads="1"/>
          </p:cNvSpPr>
          <p:nvPr/>
        </p:nvSpPr>
        <p:spPr bwMode="auto">
          <a:xfrm>
            <a:off x="1046163" y="3429000"/>
            <a:ext cx="335438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marL="742950" indent="-7429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buFontTx/>
              <a:buAutoNum type="alphaUcParenBoth"/>
            </a:pPr>
            <a:r>
              <a:rPr lang="en-US" altLang="zh-TW" sz="3600"/>
              <a:t>10%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3600"/>
              <a:t>20%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3600"/>
              <a:t>30%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3600"/>
              <a:t>40%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3600"/>
              <a:t>40%</a:t>
            </a:r>
            <a:r>
              <a:rPr lang="zh-TW" altLang="en-US" sz="3600"/>
              <a:t>以上</a:t>
            </a:r>
          </a:p>
        </p:txBody>
      </p:sp>
      <p:sp>
        <p:nvSpPr>
          <p:cNvPr id="11272" name="文字方塊 3"/>
          <p:cNvSpPr txBox="1">
            <a:spLocks noChangeArrowheads="1"/>
          </p:cNvSpPr>
          <p:nvPr/>
        </p:nvSpPr>
        <p:spPr bwMode="auto">
          <a:xfrm>
            <a:off x="7888288" y="6034088"/>
            <a:ext cx="17938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/>
              <a:t>解答</a:t>
            </a:r>
            <a:r>
              <a:rPr lang="en-US" altLang="zh-TW" sz="3600"/>
              <a:t>: E</a:t>
            </a:r>
            <a:endParaRPr lang="zh-TW" altLang="en-US" sz="3600"/>
          </a:p>
        </p:txBody>
      </p:sp>
      <p:pic>
        <p:nvPicPr>
          <p:cNvPr id="11273" name="圖片 10" descr="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8" y="3284538"/>
            <a:ext cx="379412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918359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圓角矩形 2"/>
          <p:cNvSpPr/>
          <p:nvPr/>
        </p:nvSpPr>
        <p:spPr>
          <a:xfrm>
            <a:off x="5972175" y="5353050"/>
            <a:ext cx="3740150" cy="101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88068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88069" name="Rectangle 13"/>
          <p:cNvSpPr>
            <a:spLocks noChangeArrowheads="1"/>
          </p:cNvSpPr>
          <p:nvPr/>
        </p:nvSpPr>
        <p:spPr bwMode="auto">
          <a:xfrm>
            <a:off x="3079750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風機製造技術的影響</a:t>
            </a:r>
          </a:p>
        </p:txBody>
      </p:sp>
      <p:sp>
        <p:nvSpPr>
          <p:cNvPr id="88070" name="文字方塊 10"/>
          <p:cNvSpPr txBox="1">
            <a:spLocks noChangeArrowheads="1"/>
          </p:cNvSpPr>
          <p:nvPr/>
        </p:nvSpPr>
        <p:spPr bwMode="auto">
          <a:xfrm>
            <a:off x="3470275" y="908050"/>
            <a:ext cx="3433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</a:rPr>
              <a:t>補充</a:t>
            </a:r>
            <a:r>
              <a:rPr lang="en-US" altLang="zh-TW" sz="2000" b="1">
                <a:solidFill>
                  <a:srgbClr val="FF0000"/>
                </a:solidFill>
              </a:rPr>
              <a:t>-</a:t>
            </a:r>
            <a:r>
              <a:rPr lang="zh-TW" altLang="en-US" sz="2000" b="1">
                <a:solidFill>
                  <a:srgbClr val="FF0000"/>
                </a:solidFill>
              </a:rPr>
              <a:t>冷卻水塔葉片的改良</a:t>
            </a:r>
          </a:p>
        </p:txBody>
      </p:sp>
      <p:sp>
        <p:nvSpPr>
          <p:cNvPr id="88071" name="文字方塊 13"/>
          <p:cNvSpPr txBox="1">
            <a:spLocks noChangeArrowheads="1"/>
          </p:cNvSpPr>
          <p:nvPr/>
        </p:nvSpPr>
        <p:spPr bwMode="auto">
          <a:xfrm>
            <a:off x="5967413" y="1844675"/>
            <a:ext cx="374491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規格</a:t>
            </a:r>
            <a:r>
              <a:rPr lang="en-US" altLang="zh-TW" sz="1600"/>
              <a:t>: </a:t>
            </a:r>
            <a:r>
              <a:rPr lang="zh-TW" altLang="en-US" sz="1600"/>
              <a:t>直徑</a:t>
            </a:r>
            <a:r>
              <a:rPr lang="en-US" altLang="zh-TW" sz="1600"/>
              <a:t>1390mm, </a:t>
            </a:r>
            <a:r>
              <a:rPr lang="zh-TW" altLang="zh-TW" sz="1600"/>
              <a:t>風機風量</a:t>
            </a:r>
            <a:r>
              <a:rPr lang="en-US" altLang="zh-TW" sz="1600"/>
              <a:t> 63000 CMH, </a:t>
            </a:r>
            <a:r>
              <a:rPr lang="zh-TW" altLang="zh-TW" sz="1600"/>
              <a:t>馬達為</a:t>
            </a:r>
            <a:r>
              <a:rPr lang="en-US" altLang="zh-TW" sz="1600"/>
              <a:t>7.5HP-4P</a:t>
            </a:r>
            <a:r>
              <a:rPr lang="zh-TW" altLang="zh-TW" sz="1600"/>
              <a:t>皮帶傳動</a:t>
            </a:r>
            <a:r>
              <a:rPr lang="en-US" altLang="zh-TW" sz="1600"/>
              <a:t>. </a:t>
            </a:r>
            <a:endParaRPr lang="zh-TW" altLang="zh-TW" sz="1600"/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zh-TW" altLang="en-US" sz="1600"/>
              <a:t>更換前</a:t>
            </a:r>
            <a:r>
              <a:rPr lang="en-US" altLang="zh-TW" sz="1600"/>
              <a:t>:</a:t>
            </a:r>
          </a:p>
          <a:p>
            <a:pPr eaLnBrk="1" hangingPunct="1"/>
            <a:r>
              <a:rPr lang="zh-TW" altLang="en-US" sz="1600"/>
              <a:t>出口一米噪音 </a:t>
            </a:r>
            <a:r>
              <a:rPr lang="en-US" altLang="zh-TW" sz="1600">
                <a:solidFill>
                  <a:srgbClr val="FF0000"/>
                </a:solidFill>
              </a:rPr>
              <a:t>93</a:t>
            </a:r>
            <a:r>
              <a:rPr lang="zh-TW" altLang="en-US" sz="1600"/>
              <a:t>分貝</a:t>
            </a:r>
            <a:endParaRPr lang="en-US" altLang="zh-TW" sz="1600"/>
          </a:p>
          <a:p>
            <a:pPr eaLnBrk="1" hangingPunct="1"/>
            <a:r>
              <a:rPr lang="zh-TW" altLang="en-US" sz="1600"/>
              <a:t>出口風速 </a:t>
            </a:r>
            <a:r>
              <a:rPr lang="en-US" altLang="zh-TW" sz="1600"/>
              <a:t>13.6m/s</a:t>
            </a:r>
          </a:p>
          <a:p>
            <a:pPr eaLnBrk="1" hangingPunct="1"/>
            <a:r>
              <a:rPr lang="zh-TW" altLang="en-US" sz="1600"/>
              <a:t>運轉電流 </a:t>
            </a:r>
            <a:r>
              <a:rPr lang="en-US" altLang="zh-TW" sz="1600">
                <a:solidFill>
                  <a:srgbClr val="FF0000"/>
                </a:solidFill>
              </a:rPr>
              <a:t>12.1</a:t>
            </a:r>
            <a:r>
              <a:rPr lang="en-US" altLang="zh-TW" sz="1600"/>
              <a:t>A</a:t>
            </a:r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zh-TW" altLang="en-US" sz="1600"/>
              <a:t>更換後</a:t>
            </a:r>
            <a:endParaRPr lang="en-US" altLang="zh-TW" sz="1600"/>
          </a:p>
          <a:p>
            <a:pPr eaLnBrk="1" hangingPunct="1"/>
            <a:r>
              <a:rPr lang="zh-TW" altLang="en-US" sz="1600"/>
              <a:t>出口一米噪音 </a:t>
            </a:r>
            <a:r>
              <a:rPr lang="en-US" altLang="zh-TW" sz="1600">
                <a:solidFill>
                  <a:srgbClr val="FF0000"/>
                </a:solidFill>
              </a:rPr>
              <a:t>79</a:t>
            </a:r>
            <a:r>
              <a:rPr lang="zh-TW" altLang="en-US" sz="1600"/>
              <a:t>分貝</a:t>
            </a:r>
            <a:endParaRPr lang="en-US" altLang="zh-TW" sz="1600"/>
          </a:p>
          <a:p>
            <a:pPr eaLnBrk="1" hangingPunct="1"/>
            <a:r>
              <a:rPr lang="zh-TW" altLang="en-US" sz="1600"/>
              <a:t>出口風速 </a:t>
            </a:r>
            <a:r>
              <a:rPr lang="en-US" altLang="zh-TW" sz="1600"/>
              <a:t>14.6m/s</a:t>
            </a:r>
          </a:p>
          <a:p>
            <a:pPr eaLnBrk="1" hangingPunct="1"/>
            <a:r>
              <a:rPr lang="zh-TW" altLang="en-US" sz="1600"/>
              <a:t>運轉電流 </a:t>
            </a:r>
            <a:r>
              <a:rPr lang="en-US" altLang="zh-TW" sz="1600">
                <a:solidFill>
                  <a:srgbClr val="FF0000"/>
                </a:solidFill>
              </a:rPr>
              <a:t>9.4</a:t>
            </a:r>
            <a:r>
              <a:rPr lang="en-US" altLang="zh-TW" sz="1600"/>
              <a:t>A</a:t>
            </a:r>
            <a:endParaRPr lang="zh-TW" altLang="en-US" sz="1600"/>
          </a:p>
        </p:txBody>
      </p:sp>
      <p:sp>
        <p:nvSpPr>
          <p:cNvPr id="88072" name="文字方塊 14"/>
          <p:cNvSpPr txBox="1">
            <a:spLocks noChangeArrowheads="1"/>
          </p:cNvSpPr>
          <p:nvPr/>
        </p:nvSpPr>
        <p:spPr bwMode="auto">
          <a:xfrm>
            <a:off x="428625" y="5481638"/>
            <a:ext cx="5226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0066FF"/>
                </a:solidFill>
              </a:rPr>
              <a:t>統一楊梅水塔安裝實例減噪音案件</a:t>
            </a:r>
            <a:r>
              <a:rPr lang="en-US" altLang="zh-TW" sz="3600">
                <a:solidFill>
                  <a:srgbClr val="0066FF"/>
                </a:solidFill>
              </a:rPr>
              <a:t>, </a:t>
            </a:r>
            <a:r>
              <a:rPr lang="zh-TW" altLang="en-US" sz="3600">
                <a:solidFill>
                  <a:srgbClr val="0066FF"/>
                </a:solidFill>
              </a:rPr>
              <a:t>但也省電</a:t>
            </a:r>
          </a:p>
        </p:txBody>
      </p:sp>
      <p:pic>
        <p:nvPicPr>
          <p:cNvPr id="88073" name="圖片 11" descr="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933825"/>
            <a:ext cx="2217738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4" name="圖片 12" descr="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88" y="3933825"/>
            <a:ext cx="2389187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5" name="圖片 18" descr="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844675"/>
            <a:ext cx="2339975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6" name="圖片 19" descr="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0" y="1844675"/>
            <a:ext cx="2405063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7" name="文字方塊 20"/>
          <p:cNvSpPr txBox="1">
            <a:spLocks noChangeArrowheads="1"/>
          </p:cNvSpPr>
          <p:nvPr/>
        </p:nvSpPr>
        <p:spPr bwMode="auto">
          <a:xfrm>
            <a:off x="895350" y="3500438"/>
            <a:ext cx="4368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/>
              <a:t>更換前                            更換後</a:t>
            </a:r>
          </a:p>
        </p:txBody>
      </p:sp>
      <p:pic>
        <p:nvPicPr>
          <p:cNvPr id="88078" name="圖片 13" descr="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9" name="文字方塊 13"/>
          <p:cNvSpPr txBox="1">
            <a:spLocks noChangeArrowheads="1"/>
          </p:cNvSpPr>
          <p:nvPr/>
        </p:nvSpPr>
        <p:spPr bwMode="auto">
          <a:xfrm>
            <a:off x="5972175" y="4891088"/>
            <a:ext cx="2886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FF0000"/>
                </a:solidFill>
              </a:rPr>
              <a:t>本案共換</a:t>
            </a:r>
            <a:r>
              <a:rPr lang="en-US" altLang="zh-TW" sz="2400">
                <a:solidFill>
                  <a:srgbClr val="FF0000"/>
                </a:solidFill>
              </a:rPr>
              <a:t>18</a:t>
            </a:r>
            <a:r>
              <a:rPr lang="zh-TW" altLang="en-US" sz="2400">
                <a:solidFill>
                  <a:srgbClr val="FF0000"/>
                </a:solidFill>
              </a:rPr>
              <a:t>組水塔</a:t>
            </a:r>
          </a:p>
        </p:txBody>
      </p:sp>
      <p:sp>
        <p:nvSpPr>
          <p:cNvPr id="88080" name="文字方塊 1"/>
          <p:cNvSpPr txBox="1">
            <a:spLocks noChangeArrowheads="1"/>
          </p:cNvSpPr>
          <p:nvPr/>
        </p:nvSpPr>
        <p:spPr bwMode="auto">
          <a:xfrm>
            <a:off x="5967413" y="5353050"/>
            <a:ext cx="37449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/>
              <a:t>本案業主原本已換了來自印度的</a:t>
            </a:r>
            <a:r>
              <a:rPr lang="en-US" altLang="zh-TW" sz="2000"/>
              <a:t>FRP</a:t>
            </a:r>
            <a:r>
              <a:rPr lang="zh-TW" altLang="en-US" sz="2000"/>
              <a:t>節能葉片，又因噪音問題請本公司再去換葉片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角矩形 6"/>
          <p:cNvSpPr/>
          <p:nvPr/>
        </p:nvSpPr>
        <p:spPr>
          <a:xfrm>
            <a:off x="344488" y="5876925"/>
            <a:ext cx="5761037" cy="4000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91140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91141" name="Rectangle 13"/>
          <p:cNvSpPr>
            <a:spLocks noChangeArrowheads="1"/>
          </p:cNvSpPr>
          <p:nvPr/>
        </p:nvSpPr>
        <p:spPr bwMode="auto">
          <a:xfrm>
            <a:off x="3079750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風機製造技術的影響</a:t>
            </a:r>
          </a:p>
        </p:txBody>
      </p:sp>
      <p:sp>
        <p:nvSpPr>
          <p:cNvPr id="91142" name="文字方塊 10"/>
          <p:cNvSpPr txBox="1">
            <a:spLocks noChangeArrowheads="1"/>
          </p:cNvSpPr>
          <p:nvPr/>
        </p:nvSpPr>
        <p:spPr bwMode="auto">
          <a:xfrm>
            <a:off x="2216150" y="908050"/>
            <a:ext cx="6049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</a:rPr>
              <a:t>另外 一種成本較高但效率更好的冷卻水塔節能葉片</a:t>
            </a:r>
            <a:endParaRPr lang="en-US" altLang="zh-TW" sz="2000" b="1">
              <a:solidFill>
                <a:srgbClr val="FF0000"/>
              </a:solidFill>
            </a:endParaRPr>
          </a:p>
        </p:txBody>
      </p:sp>
      <p:pic>
        <p:nvPicPr>
          <p:cNvPr id="91143" name="圖片 13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8826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4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3" y="2235200"/>
            <a:ext cx="627697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5" name="圖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663" y="2255838"/>
            <a:ext cx="2873375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46" name="圖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138" y="4581525"/>
            <a:ext cx="2124075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277813" y="1773238"/>
            <a:ext cx="64754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400" dirty="0">
                <a:solidFill>
                  <a:srgbClr val="0000CC"/>
                </a:solidFill>
                <a:latin typeface="+mj-ea"/>
                <a:ea typeface="+mj-ea"/>
              </a:rPr>
              <a:t>一體成型真空灌注</a:t>
            </a:r>
            <a:r>
              <a:rPr lang="en-US" altLang="zh-TW" sz="2400" dirty="0">
                <a:solidFill>
                  <a:srgbClr val="0000CC"/>
                </a:solidFill>
                <a:latin typeface="+mj-ea"/>
                <a:ea typeface="+mj-ea"/>
              </a:rPr>
              <a:t>FRP</a:t>
            </a:r>
            <a:r>
              <a:rPr lang="zh-TW" altLang="en-US" sz="2400" dirty="0">
                <a:solidFill>
                  <a:srgbClr val="0000CC"/>
                </a:solidFill>
                <a:latin typeface="+mj-ea"/>
                <a:ea typeface="+mj-ea"/>
              </a:rPr>
              <a:t>高鋼性節能葉片</a:t>
            </a:r>
          </a:p>
        </p:txBody>
      </p:sp>
      <p:sp>
        <p:nvSpPr>
          <p:cNvPr id="91148" name="文字方塊 5"/>
          <p:cNvSpPr txBox="1">
            <a:spLocks noChangeArrowheads="1"/>
          </p:cNvSpPr>
          <p:nvPr/>
        </p:nvSpPr>
        <p:spPr bwMode="auto">
          <a:xfrm>
            <a:off x="277813" y="5876925"/>
            <a:ext cx="6475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>
                <a:solidFill>
                  <a:srgbClr val="FF0000"/>
                </a:solidFill>
              </a:rPr>
              <a:t>中龍鋼案例直徑</a:t>
            </a:r>
            <a:r>
              <a:rPr lang="en-US" altLang="zh-TW" sz="2000">
                <a:solidFill>
                  <a:srgbClr val="FF0000"/>
                </a:solidFill>
              </a:rPr>
              <a:t>28</a:t>
            </a:r>
            <a:r>
              <a:rPr lang="zh-TW" altLang="en-US" sz="2000">
                <a:solidFill>
                  <a:srgbClr val="FF0000"/>
                </a:solidFill>
              </a:rPr>
              <a:t>英呎</a:t>
            </a:r>
            <a:r>
              <a:rPr lang="en-US" altLang="zh-TW" sz="2000">
                <a:solidFill>
                  <a:srgbClr val="FF0000"/>
                </a:solidFill>
              </a:rPr>
              <a:t>, </a:t>
            </a:r>
            <a:r>
              <a:rPr lang="zh-TW" altLang="en-US" sz="2000">
                <a:solidFill>
                  <a:srgbClr val="FF0000"/>
                </a:solidFill>
              </a:rPr>
              <a:t>風量</a:t>
            </a:r>
            <a:r>
              <a:rPr lang="en-US" altLang="zh-TW" sz="2000">
                <a:solidFill>
                  <a:srgbClr val="FF0000"/>
                </a:solidFill>
              </a:rPr>
              <a:t>30000CMM, </a:t>
            </a:r>
            <a:r>
              <a:rPr lang="zh-TW" altLang="en-US" sz="2000">
                <a:solidFill>
                  <a:srgbClr val="FF0000"/>
                </a:solidFill>
              </a:rPr>
              <a:t>省電</a:t>
            </a:r>
            <a:r>
              <a:rPr lang="en-US" altLang="zh-TW" sz="2000">
                <a:solidFill>
                  <a:srgbClr val="FF0000"/>
                </a:solidFill>
              </a:rPr>
              <a:t>16%</a:t>
            </a:r>
            <a:endParaRPr lang="zh-TW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92163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92164" name="Rectangle 13"/>
          <p:cNvSpPr>
            <a:spLocks noChangeArrowheads="1"/>
          </p:cNvSpPr>
          <p:nvPr/>
        </p:nvSpPr>
        <p:spPr bwMode="auto">
          <a:xfrm>
            <a:off x="3079750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風機製造技術的影響</a:t>
            </a:r>
          </a:p>
        </p:txBody>
      </p:sp>
      <p:sp>
        <p:nvSpPr>
          <p:cNvPr id="92165" name="文字方塊 10"/>
          <p:cNvSpPr txBox="1">
            <a:spLocks noChangeArrowheads="1"/>
          </p:cNvSpPr>
          <p:nvPr/>
        </p:nvSpPr>
        <p:spPr bwMode="auto">
          <a:xfrm>
            <a:off x="2216150" y="908050"/>
            <a:ext cx="6049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</a:rPr>
              <a:t>另外 一種成本較高但效率更好的冷卻水塔節能葉片</a:t>
            </a:r>
            <a:endParaRPr lang="en-US" altLang="zh-TW" sz="2000" b="1">
              <a:solidFill>
                <a:srgbClr val="FF0000"/>
              </a:solidFill>
            </a:endParaRPr>
          </a:p>
        </p:txBody>
      </p:sp>
      <p:pic>
        <p:nvPicPr>
          <p:cNvPr id="92166" name="圖片 13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9239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7" name="圖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416050"/>
            <a:ext cx="6496050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8" name="圖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175" y="1484313"/>
            <a:ext cx="2554288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9" name="圖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900" y="3575050"/>
            <a:ext cx="2220913" cy="296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93187" name="Text Box 6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93188" name="Rectangle 13"/>
          <p:cNvSpPr>
            <a:spLocks noChangeArrowheads="1"/>
          </p:cNvSpPr>
          <p:nvPr/>
        </p:nvSpPr>
        <p:spPr bwMode="auto">
          <a:xfrm>
            <a:off x="3079750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風機製造技術的影響</a:t>
            </a:r>
          </a:p>
        </p:txBody>
      </p:sp>
      <p:sp>
        <p:nvSpPr>
          <p:cNvPr id="93189" name="文字方塊 10"/>
          <p:cNvSpPr txBox="1">
            <a:spLocks noChangeArrowheads="1"/>
          </p:cNvSpPr>
          <p:nvPr/>
        </p:nvSpPr>
        <p:spPr bwMode="auto">
          <a:xfrm>
            <a:off x="2216150" y="908050"/>
            <a:ext cx="6049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>
                <a:solidFill>
                  <a:srgbClr val="FF0000"/>
                </a:solidFill>
              </a:rPr>
              <a:t>另外 一種成本較高但效率更好的冷卻水塔節能葉片</a:t>
            </a:r>
            <a:endParaRPr lang="en-US" altLang="zh-TW" sz="2000" b="1">
              <a:solidFill>
                <a:srgbClr val="FF0000"/>
              </a:solidFill>
            </a:endParaRPr>
          </a:p>
        </p:txBody>
      </p:sp>
      <p:pic>
        <p:nvPicPr>
          <p:cNvPr id="93190" name="圖片 13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852488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1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393825"/>
            <a:ext cx="5067300" cy="516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2" name="圖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63" y="1393825"/>
            <a:ext cx="2089150" cy="480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idx="1"/>
          </p:nvPr>
        </p:nvSpPr>
        <p:spPr>
          <a:xfrm>
            <a:off x="350838" y="1916113"/>
            <a:ext cx="9047162" cy="4637087"/>
          </a:xfrm>
        </p:spPr>
        <p:txBody>
          <a:bodyPr rtlCol="0">
            <a:normAutofit fontScale="92500" lnSpcReduction="10000"/>
          </a:bodyPr>
          <a:lstStyle/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/>
              <a:t>很多設計者為了能</a:t>
            </a:r>
            <a:r>
              <a:rPr lang="zh-TW" altLang="en-US" dirty="0" smtClean="0"/>
              <a:t>保證達到使用者的需求</a:t>
            </a:r>
            <a:r>
              <a:rPr lang="en-US" altLang="zh-TW" dirty="0" smtClean="0"/>
              <a:t>,</a:t>
            </a:r>
            <a:r>
              <a:rPr lang="zh-TW" altLang="en-US" dirty="0" smtClean="0"/>
              <a:t> 加了一定量的安全</a:t>
            </a:r>
            <a:endParaRPr lang="en-US" altLang="zh-TW" dirty="0" smtClean="0"/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係數</a:t>
            </a:r>
            <a:r>
              <a:rPr lang="en-US" altLang="zh-TW" dirty="0" smtClean="0"/>
              <a:t>,</a:t>
            </a:r>
            <a:r>
              <a:rPr lang="zh-TW" altLang="en-US" dirty="0" smtClean="0"/>
              <a:t> 而錯誤的經驗傳承</a:t>
            </a:r>
            <a:r>
              <a:rPr lang="en-US" altLang="zh-TW" dirty="0" smtClean="0"/>
              <a:t>, </a:t>
            </a:r>
            <a:r>
              <a:rPr lang="zh-TW" altLang="en-US" dirty="0" smtClean="0"/>
              <a:t>常造成非成大的</a:t>
            </a:r>
            <a:r>
              <a:rPr lang="en-US" altLang="zh-TW" dirty="0" smtClean="0"/>
              <a:t>over design. </a:t>
            </a:r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/>
              <a:t>在標準的設計中</a:t>
            </a:r>
            <a:r>
              <a:rPr lang="en-US" altLang="zh-TW" dirty="0"/>
              <a:t>, </a:t>
            </a:r>
            <a:r>
              <a:rPr lang="zh-TW" altLang="en-US" dirty="0"/>
              <a:t>需求風量加大 </a:t>
            </a:r>
            <a:r>
              <a:rPr lang="en-US" altLang="zh-TW" dirty="0" smtClean="0">
                <a:solidFill>
                  <a:srgbClr val="C00000"/>
                </a:solidFill>
              </a:rPr>
              <a:t>10-15%</a:t>
            </a:r>
            <a:r>
              <a:rPr lang="zh-TW" altLang="en-US" dirty="0" smtClean="0">
                <a:solidFill>
                  <a:srgbClr val="C00000"/>
                </a:solidFill>
              </a:rPr>
              <a:t>為合理數值</a:t>
            </a:r>
            <a:r>
              <a:rPr lang="en-US" altLang="zh-TW" dirty="0" smtClean="0"/>
              <a:t>, </a:t>
            </a:r>
            <a:r>
              <a:rPr lang="zh-TW" altLang="en-US" dirty="0" smtClean="0"/>
              <a:t>但也有些設</a:t>
            </a:r>
            <a:endParaRPr lang="en-US" altLang="zh-TW" dirty="0" smtClean="0"/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計者加大到 </a:t>
            </a:r>
            <a:r>
              <a:rPr lang="en-US" altLang="zh-TW" dirty="0" smtClean="0">
                <a:solidFill>
                  <a:srgbClr val="C00000"/>
                </a:solidFill>
              </a:rPr>
              <a:t>30-50%</a:t>
            </a:r>
            <a:r>
              <a:rPr lang="zh-TW" altLang="en-US" dirty="0" smtClean="0">
                <a:solidFill>
                  <a:srgbClr val="C00000"/>
                </a:solidFill>
              </a:rPr>
              <a:t>  </a:t>
            </a:r>
            <a:r>
              <a:rPr lang="en-US" altLang="zh-TW" dirty="0" smtClean="0">
                <a:solidFill>
                  <a:srgbClr val="C00000"/>
                </a:solidFill>
              </a:rPr>
              <a:t>(</a:t>
            </a:r>
            <a:r>
              <a:rPr lang="zh-TW" altLang="en-US" dirty="0" smtClean="0">
                <a:solidFill>
                  <a:srgbClr val="C00000"/>
                </a:solidFill>
              </a:rPr>
              <a:t>沒有把握的設計</a:t>
            </a:r>
            <a:r>
              <a:rPr lang="en-US" altLang="zh-TW" dirty="0" smtClean="0">
                <a:solidFill>
                  <a:srgbClr val="C00000"/>
                </a:solidFill>
              </a:rPr>
              <a:t>)</a:t>
            </a:r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採用上述已加大的風量值來計算管路壓損</a:t>
            </a:r>
            <a:r>
              <a:rPr lang="en-US" altLang="zh-TW" dirty="0" smtClean="0"/>
              <a:t>, </a:t>
            </a:r>
            <a:r>
              <a:rPr lang="zh-TW" altLang="en-US" dirty="0" smtClean="0"/>
              <a:t>算出的壓力需求值</a:t>
            </a:r>
            <a:r>
              <a:rPr lang="en-US" altLang="zh-TW" dirty="0" smtClean="0"/>
              <a:t>, </a:t>
            </a:r>
            <a:r>
              <a:rPr lang="zh-TW" altLang="en-US" dirty="0" smtClean="0"/>
              <a:t>一般</a:t>
            </a:r>
            <a:endParaRPr lang="en-US" altLang="zh-TW" dirty="0" smtClean="0"/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都會加 </a:t>
            </a:r>
            <a:r>
              <a:rPr lang="en-US" altLang="zh-TW" dirty="0" smtClean="0">
                <a:solidFill>
                  <a:srgbClr val="FF0000"/>
                </a:solidFill>
              </a:rPr>
              <a:t>20-25%</a:t>
            </a:r>
            <a:r>
              <a:rPr lang="zh-TW" altLang="en-US" dirty="0" smtClean="0"/>
              <a:t>安全係數</a:t>
            </a:r>
            <a:r>
              <a:rPr lang="en-US" altLang="zh-TW" dirty="0" smtClean="0"/>
              <a:t>. (</a:t>
            </a:r>
            <a:r>
              <a:rPr lang="zh-TW" altLang="en-US" dirty="0" smtClean="0"/>
              <a:t>若有因為不懂</a:t>
            </a:r>
            <a:r>
              <a:rPr lang="zh-TW" altLang="en-US" dirty="0" smtClean="0">
                <a:solidFill>
                  <a:srgbClr val="FF0000"/>
                </a:solidFill>
              </a:rPr>
              <a:t>系統效應</a:t>
            </a:r>
            <a:r>
              <a:rPr lang="zh-TW" altLang="en-US" dirty="0" smtClean="0"/>
              <a:t>的原理</a:t>
            </a:r>
            <a:r>
              <a:rPr lang="en-US" altLang="zh-TW" dirty="0" smtClean="0"/>
              <a:t>, </a:t>
            </a:r>
            <a:r>
              <a:rPr lang="zh-TW" altLang="en-US" dirty="0" smtClean="0"/>
              <a:t>而有失敗經</a:t>
            </a:r>
            <a:endParaRPr lang="en-US" altLang="zh-TW" dirty="0" smtClean="0"/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驗者</a:t>
            </a:r>
            <a:r>
              <a:rPr lang="en-US" altLang="zh-TW" dirty="0" smtClean="0"/>
              <a:t>, </a:t>
            </a:r>
            <a:r>
              <a:rPr lang="zh-TW" altLang="en-US" dirty="0" smtClean="0"/>
              <a:t>往往會加更多的安全係數</a:t>
            </a:r>
            <a:r>
              <a:rPr lang="en-US" altLang="zh-TW" dirty="0" smtClean="0"/>
              <a:t>, </a:t>
            </a:r>
            <a:r>
              <a:rPr lang="zh-TW" altLang="en-US" dirty="0" smtClean="0"/>
              <a:t>加到</a:t>
            </a:r>
            <a:r>
              <a:rPr lang="en-US" altLang="zh-TW" dirty="0" smtClean="0">
                <a:solidFill>
                  <a:srgbClr val="FF0000"/>
                </a:solidFill>
              </a:rPr>
              <a:t>40-50%</a:t>
            </a:r>
            <a:r>
              <a:rPr lang="zh-TW" altLang="en-US" dirty="0" smtClean="0"/>
              <a:t>例子</a:t>
            </a:r>
            <a:r>
              <a:rPr lang="en-US" altLang="zh-TW" dirty="0" smtClean="0"/>
              <a:t>, </a:t>
            </a:r>
            <a:r>
              <a:rPr lang="zh-TW" altLang="en-US" dirty="0" smtClean="0"/>
              <a:t>屢見不鮮</a:t>
            </a:r>
            <a:r>
              <a:rPr lang="en-US" altLang="zh-TW" dirty="0" smtClean="0"/>
              <a:t>)</a:t>
            </a:r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/>
              <a:t>最後</a:t>
            </a:r>
            <a:r>
              <a:rPr lang="zh-TW" altLang="en-US" dirty="0" smtClean="0"/>
              <a:t>使用上述的風量</a:t>
            </a:r>
            <a:r>
              <a:rPr lang="en-US" altLang="zh-TW" dirty="0" smtClean="0"/>
              <a:t>, </a:t>
            </a:r>
            <a:r>
              <a:rPr lang="zh-TW" altLang="en-US" dirty="0" smtClean="0"/>
              <a:t>風壓來計算需求動力</a:t>
            </a:r>
            <a:r>
              <a:rPr lang="en-US" altLang="zh-TW" dirty="0" smtClean="0"/>
              <a:t>, </a:t>
            </a:r>
            <a:r>
              <a:rPr lang="zh-TW" altLang="en-US" dirty="0" smtClean="0"/>
              <a:t>又加了</a:t>
            </a:r>
            <a:r>
              <a:rPr lang="en-US" altLang="zh-TW" dirty="0" smtClean="0">
                <a:solidFill>
                  <a:srgbClr val="FF0000"/>
                </a:solidFill>
              </a:rPr>
              <a:t>20-30%</a:t>
            </a:r>
            <a:r>
              <a:rPr lang="zh-TW" altLang="en-US" dirty="0" smtClean="0"/>
              <a:t>的安全係</a:t>
            </a:r>
            <a:endParaRPr lang="en-US" altLang="zh-TW" dirty="0" smtClean="0"/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數來選取馬達</a:t>
            </a:r>
            <a:r>
              <a:rPr lang="en-US" altLang="zh-TW" dirty="0" smtClean="0"/>
              <a:t>.</a:t>
            </a:r>
            <a:r>
              <a:rPr lang="zh-TW" altLang="en-US" dirty="0" smtClean="0"/>
              <a:t> </a:t>
            </a:r>
            <a:r>
              <a:rPr lang="zh-TW" altLang="en-US" dirty="0" smtClean="0">
                <a:solidFill>
                  <a:srgbClr val="FF0000"/>
                </a:solidFill>
              </a:rPr>
              <a:t>而風機製造者</a:t>
            </a:r>
            <a:r>
              <a:rPr lang="en-US" altLang="zh-TW" dirty="0" smtClean="0">
                <a:solidFill>
                  <a:srgbClr val="FF0000"/>
                </a:solidFill>
              </a:rPr>
              <a:t>, </a:t>
            </a:r>
            <a:r>
              <a:rPr lang="zh-TW" altLang="en-US" dirty="0" smtClean="0">
                <a:solidFill>
                  <a:srgbClr val="FF0000"/>
                </a:solidFill>
              </a:rPr>
              <a:t>出貨配置也多把這些多餘電力耗光</a:t>
            </a:r>
            <a:r>
              <a:rPr lang="en-US" altLang="zh-TW" dirty="0" smtClean="0"/>
              <a:t>.</a:t>
            </a:r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          </a:t>
            </a:r>
            <a:endParaRPr lang="en-US" altLang="zh-TW" dirty="0" smtClean="0"/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US" altLang="zh-TW" dirty="0" smtClean="0">
                <a:solidFill>
                  <a:srgbClr val="FF0000"/>
                </a:solidFill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</a:rPr>
              <a:t>這些在使用者接手後</a:t>
            </a:r>
            <a:r>
              <a:rPr lang="en-US" altLang="zh-TW" dirty="0" smtClean="0">
                <a:solidFill>
                  <a:srgbClr val="FF0000"/>
                </a:solidFill>
              </a:rPr>
              <a:t>, </a:t>
            </a:r>
            <a:r>
              <a:rPr lang="zh-TW" altLang="en-US" dirty="0" smtClean="0">
                <a:solidFill>
                  <a:srgbClr val="FF0000"/>
                </a:solidFill>
              </a:rPr>
              <a:t>都需要再重新測量調整</a:t>
            </a:r>
            <a:r>
              <a:rPr lang="en-US" altLang="zh-TW" dirty="0" smtClean="0">
                <a:solidFill>
                  <a:srgbClr val="FF0000"/>
                </a:solidFill>
              </a:rPr>
              <a:t>, </a:t>
            </a:r>
            <a:r>
              <a:rPr lang="zh-TW" altLang="en-US" dirty="0" smtClean="0">
                <a:solidFill>
                  <a:srgbClr val="FF0000"/>
                </a:solidFill>
              </a:rPr>
              <a:t>才能去除這些無謂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>
                <a:solidFill>
                  <a:srgbClr val="FF0000"/>
                </a:solidFill>
              </a:rPr>
              <a:t>的浪費</a:t>
            </a:r>
            <a:r>
              <a:rPr lang="en-US" altLang="zh-TW" dirty="0" smtClean="0">
                <a:solidFill>
                  <a:srgbClr val="FF0000"/>
                </a:solidFill>
              </a:rPr>
              <a:t>----</a:t>
            </a:r>
            <a:r>
              <a:rPr lang="zh-TW" altLang="en-US" dirty="0" smtClean="0">
                <a:solidFill>
                  <a:srgbClr val="FF0000"/>
                </a:solidFill>
              </a:rPr>
              <a:t>但有多少人曾做過呢</a:t>
            </a:r>
            <a:r>
              <a:rPr lang="en-US" altLang="zh-TW" dirty="0" smtClean="0">
                <a:solidFill>
                  <a:srgbClr val="FF0000"/>
                </a:solidFill>
              </a:rPr>
              <a:t>?)</a:t>
            </a:r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95236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95237" name="Rectangle 6"/>
          <p:cNvSpPr>
            <a:spLocks noChangeArrowheads="1"/>
          </p:cNvSpPr>
          <p:nvPr/>
        </p:nvSpPr>
        <p:spPr bwMode="auto">
          <a:xfrm>
            <a:off x="2873375" y="293688"/>
            <a:ext cx="46751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通風系統的</a:t>
            </a:r>
            <a:r>
              <a:rPr lang="en-US" altLang="zh-TW" sz="3300" b="1">
                <a:solidFill>
                  <a:schemeClr val="tx2"/>
                </a:solidFill>
                <a:latin typeface="Arial" charset="0"/>
              </a:rPr>
              <a:t>over design</a:t>
            </a:r>
            <a:endParaRPr lang="zh-TW" altLang="en-US" sz="3300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95238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97283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97284" name="Rectangle 6"/>
          <p:cNvSpPr>
            <a:spLocks noChangeArrowheads="1"/>
          </p:cNvSpPr>
          <p:nvPr/>
        </p:nvSpPr>
        <p:spPr bwMode="auto">
          <a:xfrm>
            <a:off x="2906713" y="671513"/>
            <a:ext cx="48402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風門的開度對風量的變化</a:t>
            </a:r>
          </a:p>
        </p:txBody>
      </p:sp>
      <p:pic>
        <p:nvPicPr>
          <p:cNvPr id="97285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060575"/>
            <a:ext cx="5022850" cy="440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7" name="Picture 3" descr="C:\產品照片\國產風門\和平電廠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825" y="1773238"/>
            <a:ext cx="2852738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8" name="文字方塊 1"/>
          <p:cNvSpPr txBox="1">
            <a:spLocks noChangeArrowheads="1"/>
          </p:cNvSpPr>
          <p:nvPr/>
        </p:nvSpPr>
        <p:spPr bwMode="auto">
          <a:xfrm>
            <a:off x="5965825" y="4005263"/>
            <a:ext cx="3668713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/>
              <a:t>風門開度比例和風量比例</a:t>
            </a:r>
            <a:r>
              <a:rPr lang="en-US" altLang="zh-TW" sz="2000"/>
              <a:t>, </a:t>
            </a:r>
            <a:r>
              <a:rPr lang="zh-TW" altLang="en-US" sz="2000"/>
              <a:t>並不成正比</a:t>
            </a:r>
            <a:r>
              <a:rPr lang="en-US" altLang="zh-TW" sz="2000"/>
              <a:t>,</a:t>
            </a:r>
            <a:r>
              <a:rPr lang="zh-TW" altLang="en-US" sz="2000"/>
              <a:t> 如左邊的曲線表</a:t>
            </a:r>
            <a:r>
              <a:rPr lang="en-US" altLang="zh-TW" sz="2000"/>
              <a:t>. </a:t>
            </a:r>
          </a:p>
          <a:p>
            <a:pPr eaLnBrk="1" hangingPunct="1"/>
            <a:r>
              <a:rPr lang="en-US" altLang="zh-TW" sz="2000"/>
              <a:t>(</a:t>
            </a:r>
            <a:r>
              <a:rPr lang="zh-TW" altLang="en-US" sz="2000"/>
              <a:t>但不同的風門</a:t>
            </a:r>
            <a:r>
              <a:rPr lang="en-US" altLang="zh-TW" sz="2000"/>
              <a:t>, </a:t>
            </a:r>
            <a:r>
              <a:rPr lang="zh-TW" altLang="en-US" sz="2000"/>
              <a:t>也會有些差異性</a:t>
            </a:r>
            <a:r>
              <a:rPr lang="en-US" altLang="zh-TW" sz="2000"/>
              <a:t>)</a:t>
            </a:r>
          </a:p>
          <a:p>
            <a:pPr eaLnBrk="1" hangingPunct="1"/>
            <a:endParaRPr lang="en-US" altLang="zh-TW" sz="2000"/>
          </a:p>
          <a:p>
            <a:pPr eaLnBrk="1" hangingPunct="1"/>
            <a:r>
              <a:rPr lang="zh-TW" altLang="en-US" sz="2000"/>
              <a:t>例如</a:t>
            </a:r>
            <a:r>
              <a:rPr lang="en-US" altLang="zh-TW" sz="2000"/>
              <a:t>, </a:t>
            </a:r>
            <a:r>
              <a:rPr lang="zh-TW" altLang="en-US" sz="2000"/>
              <a:t>風門開度</a:t>
            </a:r>
            <a:r>
              <a:rPr lang="en-US" altLang="zh-TW" sz="2000"/>
              <a:t>50%, </a:t>
            </a:r>
            <a:r>
              <a:rPr lang="zh-TW" altLang="en-US" sz="2000"/>
              <a:t>風量約縮減成原風量的 </a:t>
            </a:r>
            <a:r>
              <a:rPr lang="en-US" altLang="zh-TW" sz="2000"/>
              <a:t>80-85%.</a:t>
            </a:r>
            <a:r>
              <a:rPr lang="zh-TW" altLang="en-US" sz="2000"/>
              <a:t>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98307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98308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802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標題 2"/>
          <p:cNvSpPr txBox="1">
            <a:spLocks/>
          </p:cNvSpPr>
          <p:nvPr/>
        </p:nvSpPr>
        <p:spPr bwMode="auto">
          <a:xfrm>
            <a:off x="2505075" y="349250"/>
            <a:ext cx="4865688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 anchor="ctr"/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/>
            <a:r>
              <a:rPr lang="zh-TW" altLang="en-US" sz="3600">
                <a:solidFill>
                  <a:srgbClr val="FFFFFF"/>
                </a:solidFill>
                <a:latin typeface="Candara" pitchFamily="34" charset="0"/>
                <a:ea typeface="標楷體" pitchFamily="65" charset="-120"/>
              </a:rPr>
              <a:t>系統診斷：重新測量</a:t>
            </a:r>
          </a:p>
        </p:txBody>
      </p:sp>
      <p:pic>
        <p:nvPicPr>
          <p:cNvPr id="983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5" t="18045"/>
          <a:stretch>
            <a:fillRect/>
          </a:stretch>
        </p:blipFill>
        <p:spPr bwMode="auto">
          <a:xfrm>
            <a:off x="1520825" y="4373563"/>
            <a:ext cx="2762250" cy="239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498600" y="3541713"/>
            <a:ext cx="52260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400" b="1" dirty="0">
                <a:latin typeface="+mn-ea"/>
                <a:ea typeface="新細明體" charset="-120"/>
              </a:rPr>
              <a:t>使用者接手後，需要</a:t>
            </a:r>
            <a:r>
              <a:rPr lang="zh-TW" altLang="en-US" sz="2400" b="1" dirty="0">
                <a:solidFill>
                  <a:srgbClr val="C00000"/>
                </a:solidFill>
                <a:latin typeface="+mn-ea"/>
                <a:ea typeface="新細明體" charset="-120"/>
              </a:rPr>
              <a:t>重新測量調整</a:t>
            </a:r>
            <a:r>
              <a:rPr lang="zh-TW" altLang="en-US" sz="2400" b="1" dirty="0">
                <a:latin typeface="+mn-ea"/>
                <a:ea typeface="新細明體" charset="-120"/>
              </a:rPr>
              <a:t>，才能去除無謂的浪費。</a:t>
            </a:r>
            <a:endParaRPr lang="en-US" altLang="zh-TW" sz="2400" b="1" dirty="0">
              <a:latin typeface="+mn-ea"/>
              <a:ea typeface="新細明體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98600" y="1512888"/>
          <a:ext cx="5567363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5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72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7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>
                          <a:solidFill>
                            <a:schemeClr val="tx1"/>
                          </a:solidFill>
                        </a:rPr>
                        <a:t>標準</a:t>
                      </a:r>
                      <a:r>
                        <a:rPr lang="zh-TW" altLang="en-US" sz="2400" b="0" dirty="0">
                          <a:solidFill>
                            <a:schemeClr val="tx1"/>
                          </a:solidFill>
                        </a:rPr>
                        <a:t>安全係數</a:t>
                      </a: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1200" indent="-711200" algn="ctr" eaLnBrk="1" fontAlgn="auto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  <a:defRPr/>
                      </a:pPr>
                      <a:r>
                        <a:rPr lang="zh-TW" altLang="en-US" sz="2400" dirty="0">
                          <a:solidFill>
                            <a:schemeClr val="tx1"/>
                          </a:solidFill>
                        </a:rPr>
                        <a:t>錯誤經驗傳承</a:t>
                      </a: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latin typeface="+mj-ea"/>
                          <a:ea typeface="+mj-ea"/>
                        </a:rPr>
                        <a:t>需求風量</a:t>
                      </a: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chemeClr val="tx1"/>
                          </a:solidFill>
                        </a:rPr>
                        <a:t>10~15%</a:t>
                      </a:r>
                      <a:endParaRPr lang="zh-TW" altLang="en-US" sz="2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chemeClr val="tx1"/>
                          </a:solidFill>
                        </a:rPr>
                        <a:t>30-50%</a:t>
                      </a:r>
                      <a:endParaRPr lang="zh-TW" altLang="en-US" sz="240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需求靜壓</a:t>
                      </a: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1" hangingPunct="1"/>
                      <a:r>
                        <a:rPr lang="en-US" altLang="zh-TW" sz="2400" dirty="0">
                          <a:solidFill>
                            <a:schemeClr val="tx1"/>
                          </a:solidFill>
                        </a:rPr>
                        <a:t>20-25%</a:t>
                      </a:r>
                      <a:endParaRPr lang="en-US" altLang="zh-TW" sz="2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solidFill>
                            <a:schemeClr val="tx1"/>
                          </a:solidFill>
                        </a:rPr>
                        <a:t>40-50%</a:t>
                      </a:r>
                      <a:endParaRPr lang="en-US" altLang="zh-TW" sz="2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solidFill>
                            <a:schemeClr val="tx1"/>
                          </a:solidFill>
                        </a:rPr>
                        <a:t>選取馬達</a:t>
                      </a: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eaLnBrk="1" hangingPunct="1"/>
                      <a:r>
                        <a:rPr lang="en-US" altLang="zh-TW" sz="2400" dirty="0">
                          <a:solidFill>
                            <a:schemeClr val="tx1"/>
                          </a:solidFill>
                        </a:rPr>
                        <a:t>20-30%</a:t>
                      </a:r>
                      <a:endParaRPr lang="en-US" altLang="zh-TW" sz="2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28" marR="914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矩形 12"/>
          <p:cNvSpPr>
            <a:spLocks noChangeArrowheads="1"/>
          </p:cNvSpPr>
          <p:nvPr/>
        </p:nvSpPr>
        <p:spPr bwMode="auto">
          <a:xfrm rot="-892430">
            <a:off x="4937125" y="4295775"/>
            <a:ext cx="4991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TW" altLang="en-US" sz="3600" b="1">
                <a:solidFill>
                  <a:srgbClr val="C00000"/>
                </a:solidFill>
              </a:rPr>
              <a:t>但有多少人曾做過呢？</a:t>
            </a:r>
            <a:endParaRPr lang="en-US" altLang="zh-TW" sz="3600" b="1">
              <a:solidFill>
                <a:srgbClr val="C00000"/>
              </a:solidFill>
            </a:endParaRPr>
          </a:p>
        </p:txBody>
      </p:sp>
      <p:sp>
        <p:nvSpPr>
          <p:cNvPr id="98335" name="矩形 13"/>
          <p:cNvSpPr>
            <a:spLocks noChangeArrowheads="1"/>
          </p:cNvSpPr>
          <p:nvPr/>
        </p:nvSpPr>
        <p:spPr bwMode="auto">
          <a:xfrm>
            <a:off x="1498600" y="979488"/>
            <a:ext cx="413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TW" altLang="en-US" sz="2800" b="1">
                <a:solidFill>
                  <a:srgbClr val="FF0000"/>
                </a:solidFill>
              </a:rPr>
              <a:t>正確測量，才有正確數據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6"/>
          <p:cNvSpPr>
            <a:spLocks noChangeArrowheads="1"/>
          </p:cNvSpPr>
          <p:nvPr/>
        </p:nvSpPr>
        <p:spPr bwMode="auto">
          <a:xfrm>
            <a:off x="3949700" y="409575"/>
            <a:ext cx="232727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/>
          <a:p>
            <a:r>
              <a:rPr lang="zh-TW" altLang="en-US"/>
              <a:t>補充說明</a:t>
            </a:r>
          </a:p>
        </p:txBody>
      </p:sp>
      <p:sp>
        <p:nvSpPr>
          <p:cNvPr id="107523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07524" name="矩形 6"/>
          <p:cNvSpPr>
            <a:spLocks noChangeArrowheads="1"/>
          </p:cNvSpPr>
          <p:nvPr/>
        </p:nvSpPr>
        <p:spPr bwMode="auto">
          <a:xfrm>
            <a:off x="974725" y="1628775"/>
            <a:ext cx="811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/>
          <a:p>
            <a:r>
              <a:rPr lang="zh-CN" altLang="en-US" sz="2400" b="1"/>
              <a:t>交流</a:t>
            </a:r>
            <a:r>
              <a:rPr lang="zh-TW" altLang="en-US" sz="2400" b="1"/>
              <a:t>馬達</a:t>
            </a:r>
            <a:r>
              <a:rPr lang="en-US" altLang="zh-CN" sz="2400" b="1"/>
              <a:t>+</a:t>
            </a:r>
            <a:r>
              <a:rPr lang="zh-TW" altLang="en-US" sz="2400" b="1"/>
              <a:t>變</a:t>
            </a:r>
            <a:r>
              <a:rPr lang="zh-CN" altLang="en-US" sz="2400" b="1"/>
              <a:t>频器，系统的效率是下降的</a:t>
            </a:r>
            <a:r>
              <a:rPr lang="zh-TW" altLang="en-US" sz="2400" b="1"/>
              <a:t>還</a:t>
            </a:r>
            <a:r>
              <a:rPr lang="zh-CN" altLang="en-US" sz="2400" b="1"/>
              <a:t>是升高的？</a:t>
            </a:r>
          </a:p>
        </p:txBody>
      </p:sp>
      <p:sp>
        <p:nvSpPr>
          <p:cNvPr id="107525" name="文字方塊 9"/>
          <p:cNvSpPr txBox="1">
            <a:spLocks noChangeArrowheads="1"/>
          </p:cNvSpPr>
          <p:nvPr/>
        </p:nvSpPr>
        <p:spPr bwMode="auto">
          <a:xfrm>
            <a:off x="974725" y="2420938"/>
            <a:ext cx="81121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/>
              <a:t>很多變頻器廠商只在型錄規格上標出全載時的效率</a:t>
            </a:r>
            <a:r>
              <a:rPr lang="en-US" altLang="zh-TW" sz="1800"/>
              <a:t>, </a:t>
            </a:r>
            <a:r>
              <a:rPr lang="zh-TW" altLang="en-US" sz="1800"/>
              <a:t>約在 </a:t>
            </a:r>
            <a:r>
              <a:rPr lang="en-US" altLang="zh-TW" sz="1800"/>
              <a:t>92-95% (</a:t>
            </a:r>
            <a:r>
              <a:rPr lang="zh-TW" altLang="en-US" sz="1800"/>
              <a:t>依廠商的不同而異</a:t>
            </a:r>
            <a:r>
              <a:rPr lang="en-US" altLang="zh-TW" sz="1800"/>
              <a:t>)</a:t>
            </a:r>
          </a:p>
          <a:p>
            <a:pPr eaLnBrk="1" hangingPunct="1"/>
            <a:r>
              <a:rPr lang="zh-TW" altLang="en-US" sz="1800"/>
              <a:t>但若使用在低頻時的效率呢</a:t>
            </a:r>
            <a:r>
              <a:rPr lang="en-US" altLang="zh-TW" sz="1800"/>
              <a:t>???????</a:t>
            </a:r>
          </a:p>
          <a:p>
            <a:pPr eaLnBrk="1" hangingPunct="1"/>
            <a:endParaRPr lang="en-US" altLang="zh-TW" sz="1800"/>
          </a:p>
          <a:p>
            <a:pPr eaLnBrk="1" hangingPunct="1"/>
            <a:r>
              <a:rPr lang="zh-TW" altLang="en-US" sz="1800"/>
              <a:t>使用到低頻時</a:t>
            </a:r>
            <a:r>
              <a:rPr lang="en-US" altLang="zh-TW" sz="1800"/>
              <a:t>, </a:t>
            </a:r>
            <a:r>
              <a:rPr lang="zh-TW" altLang="en-US" sz="1800"/>
              <a:t>效率變差時</a:t>
            </a:r>
            <a:r>
              <a:rPr lang="en-US" altLang="zh-TW" sz="1800"/>
              <a:t>, </a:t>
            </a:r>
            <a:r>
              <a:rPr lang="zh-TW" altLang="en-US" sz="1800"/>
              <a:t>耗電變大時</a:t>
            </a:r>
            <a:r>
              <a:rPr lang="en-US" altLang="zh-TW" sz="1800"/>
              <a:t>, </a:t>
            </a:r>
            <a:r>
              <a:rPr lang="zh-TW" altLang="en-US" sz="1800"/>
              <a:t>到底時變頻器變差</a:t>
            </a:r>
            <a:r>
              <a:rPr lang="en-US" altLang="zh-TW" sz="1800"/>
              <a:t>, </a:t>
            </a:r>
            <a:r>
              <a:rPr lang="zh-TW" altLang="en-US" sz="1800"/>
              <a:t>還是馬達變差</a:t>
            </a:r>
            <a:r>
              <a:rPr lang="en-US" altLang="zh-TW" sz="1800"/>
              <a:t>. </a:t>
            </a:r>
          </a:p>
          <a:p>
            <a:pPr eaLnBrk="1" hangingPunct="1"/>
            <a:r>
              <a:rPr lang="zh-TW" altLang="en-US" sz="1800"/>
              <a:t>由廠商方面聽來的訊息</a:t>
            </a:r>
            <a:r>
              <a:rPr lang="en-US" altLang="zh-TW" sz="1800"/>
              <a:t>, </a:t>
            </a:r>
            <a:r>
              <a:rPr lang="zh-TW" altLang="en-US" sz="1800"/>
              <a:t>也是 </a:t>
            </a:r>
            <a:r>
              <a:rPr lang="en-US" altLang="zh-TW" sz="1800"/>
              <a:t>????????</a:t>
            </a:r>
          </a:p>
        </p:txBody>
      </p:sp>
      <p:sp>
        <p:nvSpPr>
          <p:cNvPr id="107526" name="文字方塊 10"/>
          <p:cNvSpPr txBox="1">
            <a:spLocks noChangeArrowheads="1"/>
          </p:cNvSpPr>
          <p:nvPr/>
        </p:nvSpPr>
        <p:spPr bwMode="auto">
          <a:xfrm>
            <a:off x="2222500" y="4508500"/>
            <a:ext cx="569595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如何找到最佳的配合呢 </a:t>
            </a:r>
            <a:r>
              <a:rPr lang="en-US" altLang="zh-TW" sz="2900">
                <a:solidFill>
                  <a:srgbClr val="FF0000"/>
                </a:solidFill>
              </a:rPr>
              <a:t>??????</a:t>
            </a:r>
            <a:endParaRPr lang="zh-TW" altLang="en-US" sz="2900">
              <a:solidFill>
                <a:srgbClr val="FF0000"/>
              </a:solidFill>
            </a:endParaRPr>
          </a:p>
        </p:txBody>
      </p:sp>
      <p:pic>
        <p:nvPicPr>
          <p:cNvPr id="107527" name="圖片 11" descr="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5157788"/>
            <a:ext cx="69850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8" name="圖片 8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idx="1"/>
          </p:nvPr>
        </p:nvSpPr>
        <p:spPr>
          <a:xfrm>
            <a:off x="306388" y="1989138"/>
            <a:ext cx="6864350" cy="3384550"/>
          </a:xfrm>
        </p:spPr>
        <p:txBody>
          <a:bodyPr rtlCol="0">
            <a:normAutofit lnSpcReduction="10000"/>
          </a:bodyPr>
          <a:lstStyle/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有四種狀況我們可以減小風量</a:t>
            </a:r>
            <a:r>
              <a:rPr lang="en-US" altLang="zh-TW" dirty="0" smtClean="0"/>
              <a:t>. </a:t>
            </a:r>
          </a:p>
          <a:p>
            <a:pPr marL="711174" indent="-711174" eaLnBrk="1" fontAlgn="auto" hangingPunct="1">
              <a:spcAft>
                <a:spcPts val="0"/>
              </a:spcAft>
              <a:buFont typeface="Wingdings" pitchFamily="2" charset="2"/>
              <a:buAutoNum type="ea1ChtPeriod"/>
              <a:defRPr/>
            </a:pPr>
            <a:r>
              <a:rPr lang="zh-TW" altLang="en-US" sz="2200" dirty="0"/>
              <a:t>原有的系統的</a:t>
            </a:r>
            <a:r>
              <a:rPr lang="zh-TW" altLang="en-US" sz="2200" dirty="0">
                <a:solidFill>
                  <a:srgbClr val="FF0000"/>
                </a:solidFill>
              </a:rPr>
              <a:t>洩漏風量</a:t>
            </a:r>
            <a:r>
              <a:rPr lang="zh-TW" altLang="en-US" sz="2200" dirty="0"/>
              <a:t>太大</a:t>
            </a:r>
            <a:r>
              <a:rPr lang="en-US" altLang="zh-TW" sz="2200" dirty="0"/>
              <a:t>, </a:t>
            </a:r>
            <a:r>
              <a:rPr lang="zh-TW" altLang="en-US" sz="2200" dirty="0"/>
              <a:t>我們可以透過系統管路的查核</a:t>
            </a:r>
            <a:r>
              <a:rPr lang="en-US" altLang="zh-TW" sz="2200" dirty="0"/>
              <a:t>, </a:t>
            </a:r>
            <a:r>
              <a:rPr lang="zh-TW" altLang="en-US" sz="2200" dirty="0"/>
              <a:t>找出漏風處</a:t>
            </a:r>
            <a:r>
              <a:rPr lang="en-US" altLang="zh-TW" sz="2200" dirty="0"/>
              <a:t>, </a:t>
            </a:r>
            <a:r>
              <a:rPr lang="zh-TW" altLang="en-US" sz="2200" dirty="0"/>
              <a:t>加以改善</a:t>
            </a:r>
            <a:r>
              <a:rPr lang="en-US" altLang="zh-TW" sz="2200" dirty="0"/>
              <a:t>. </a:t>
            </a:r>
            <a:r>
              <a:rPr lang="zh-TW" altLang="en-US" sz="2200" dirty="0"/>
              <a:t>若改善了漏風量</a:t>
            </a:r>
            <a:r>
              <a:rPr lang="en-US" altLang="zh-TW" sz="2200" dirty="0"/>
              <a:t>, </a:t>
            </a:r>
            <a:r>
              <a:rPr lang="zh-TW" altLang="en-US" sz="2200" dirty="0"/>
              <a:t>我們可以降低原有風機的風量</a:t>
            </a:r>
            <a:r>
              <a:rPr lang="en-US" altLang="zh-TW" sz="2200" dirty="0"/>
              <a:t>,, </a:t>
            </a:r>
            <a:r>
              <a:rPr lang="zh-TW" altLang="en-US" sz="2200" dirty="0"/>
              <a:t>可以明顯的減低電力負荷</a:t>
            </a:r>
            <a:r>
              <a:rPr lang="en-US" altLang="zh-TW" sz="2200" dirty="0"/>
              <a:t>. (</a:t>
            </a:r>
            <a:r>
              <a:rPr lang="zh-TW" altLang="en-US" sz="2200" dirty="0"/>
              <a:t>在減少風量也可同時減小壓力需求</a:t>
            </a:r>
            <a:r>
              <a:rPr lang="en-US" altLang="zh-TW" sz="2200" dirty="0"/>
              <a:t>,</a:t>
            </a:r>
            <a:r>
              <a:rPr lang="zh-TW" altLang="en-US" sz="2200" dirty="0"/>
              <a:t>整體耗電有減低三次方比的效果</a:t>
            </a:r>
            <a:r>
              <a:rPr lang="en-US" altLang="zh-TW" sz="2200" dirty="0"/>
              <a:t>)</a:t>
            </a:r>
          </a:p>
          <a:p>
            <a:pPr marL="711174" indent="-711174" eaLnBrk="1" fontAlgn="auto" hangingPunct="1">
              <a:spcAft>
                <a:spcPts val="0"/>
              </a:spcAft>
              <a:buFont typeface="Wingdings" pitchFamily="2" charset="2"/>
              <a:buAutoNum type="ea1ChtPeriod"/>
              <a:defRPr/>
            </a:pPr>
            <a:r>
              <a:rPr lang="zh-TW" altLang="en-US" sz="2200" dirty="0"/>
              <a:t>在不同時間</a:t>
            </a:r>
            <a:r>
              <a:rPr lang="en-US" altLang="zh-TW" sz="2200" dirty="0"/>
              <a:t>, </a:t>
            </a:r>
            <a:r>
              <a:rPr lang="zh-TW" altLang="en-US" sz="2200" dirty="0"/>
              <a:t>可能</a:t>
            </a:r>
            <a:r>
              <a:rPr lang="zh-TW" altLang="en-US" sz="2200" dirty="0">
                <a:solidFill>
                  <a:srgbClr val="FF0000"/>
                </a:solidFill>
              </a:rPr>
              <a:t>需求的風量值</a:t>
            </a:r>
            <a:r>
              <a:rPr lang="zh-TW" altLang="en-US" sz="2200" dirty="0"/>
              <a:t>不同</a:t>
            </a:r>
            <a:r>
              <a:rPr lang="en-US" altLang="zh-TW" sz="2200" dirty="0"/>
              <a:t>, </a:t>
            </a:r>
            <a:r>
              <a:rPr lang="zh-TW" altLang="en-US" sz="2200" dirty="0"/>
              <a:t>如尖峰時段與一般時段</a:t>
            </a:r>
            <a:r>
              <a:rPr lang="en-US" altLang="zh-TW" sz="2200" dirty="0"/>
              <a:t>, </a:t>
            </a:r>
            <a:r>
              <a:rPr lang="zh-TW" altLang="en-US" sz="2200" dirty="0"/>
              <a:t>一年四季的氣侯不同</a:t>
            </a:r>
            <a:r>
              <a:rPr lang="en-US" altLang="zh-TW" sz="2200" dirty="0"/>
              <a:t>, </a:t>
            </a:r>
            <a:r>
              <a:rPr lang="zh-TW" altLang="en-US" sz="2200" dirty="0"/>
              <a:t>白天及夜晚的不同</a:t>
            </a:r>
            <a:r>
              <a:rPr lang="en-US" altLang="zh-TW" sz="2200" dirty="0">
                <a:latin typeface="Times New Roman" pitchFamily="18" charset="0"/>
              </a:rPr>
              <a:t>…</a:t>
            </a:r>
            <a:r>
              <a:rPr lang="en-US" altLang="zh-TW" sz="2200" dirty="0"/>
              <a:t>. , </a:t>
            </a:r>
            <a:r>
              <a:rPr lang="zh-TW" altLang="en-US" sz="2200" dirty="0"/>
              <a:t>可以透過實際的了解</a:t>
            </a:r>
            <a:r>
              <a:rPr lang="en-US" altLang="zh-TW" sz="2200" dirty="0"/>
              <a:t>, </a:t>
            </a:r>
            <a:r>
              <a:rPr lang="zh-TW" altLang="en-US" sz="2200" dirty="0"/>
              <a:t>而加裝定時控制及變頻控制來省電</a:t>
            </a:r>
            <a:r>
              <a:rPr lang="en-US" altLang="zh-TW" sz="2200" dirty="0"/>
              <a:t>. </a:t>
            </a:r>
          </a:p>
          <a:p>
            <a:pPr marL="711174" indent="-711174" eaLnBrk="1" fontAlgn="auto" hangingPunct="1">
              <a:spcAft>
                <a:spcPts val="0"/>
              </a:spcAft>
              <a:buFont typeface="Wingdings" pitchFamily="2" charset="2"/>
              <a:buAutoNum type="ea1ChtPeriod"/>
              <a:defRPr/>
            </a:pPr>
            <a:endParaRPr lang="en-US" altLang="zh-TW" dirty="0" smtClean="0"/>
          </a:p>
        </p:txBody>
      </p:sp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08548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08549" name="Rectangle 6"/>
          <p:cNvSpPr>
            <a:spLocks noChangeArrowheads="1"/>
          </p:cNvSpPr>
          <p:nvPr/>
        </p:nvSpPr>
        <p:spPr bwMode="auto">
          <a:xfrm>
            <a:off x="3470275" y="293688"/>
            <a:ext cx="31480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減小風量的省電</a:t>
            </a:r>
          </a:p>
        </p:txBody>
      </p:sp>
      <p:pic>
        <p:nvPicPr>
          <p:cNvPr id="108550" name="圖片 6" descr="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2781300"/>
            <a:ext cx="26193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1" name="圖片 7" descr="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975" y="4724400"/>
            <a:ext cx="2357438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2" name="圖片 8" descr="1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5589588"/>
            <a:ext cx="1920875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3" name="圖片 9" descr="1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5589588"/>
            <a:ext cx="163830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4" name="圖片 10" descr="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5" name="圖片 10" descr="1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847725"/>
            <a:ext cx="2543175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矩形 7"/>
          <p:cNvSpPr>
            <a:spLocks noChangeArrowheads="1"/>
          </p:cNvSpPr>
          <p:nvPr/>
        </p:nvSpPr>
        <p:spPr bwMode="auto">
          <a:xfrm>
            <a:off x="412750" y="5108575"/>
            <a:ext cx="3448050" cy="133191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437" tIns="45718" rIns="91437" bIns="45718"/>
          <a:lstStyle/>
          <a:p>
            <a:endParaRPr lang="zh-TW" altLang="en-US"/>
          </a:p>
        </p:txBody>
      </p:sp>
      <p:sp>
        <p:nvSpPr>
          <p:cNvPr id="109571" name="Rectangle 4"/>
          <p:cNvSpPr>
            <a:spLocks noGrp="1" noChangeArrowheads="1"/>
          </p:cNvSpPr>
          <p:nvPr>
            <p:ph idx="1"/>
          </p:nvPr>
        </p:nvSpPr>
        <p:spPr>
          <a:xfrm>
            <a:off x="233363" y="2205038"/>
            <a:ext cx="7723187" cy="3824287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mtClean="0"/>
              <a:t>三</a:t>
            </a:r>
            <a:r>
              <a:rPr lang="en-US" altLang="zh-TW" smtClean="0"/>
              <a:t>. </a:t>
            </a:r>
            <a:r>
              <a:rPr lang="zh-TW" altLang="en-US" smtClean="0"/>
              <a:t>設計初期</a:t>
            </a:r>
            <a:r>
              <a:rPr lang="en-US" altLang="zh-TW" smtClean="0"/>
              <a:t>, </a:t>
            </a:r>
            <a:r>
              <a:rPr lang="zh-TW" altLang="en-US" smtClean="0"/>
              <a:t>己經有</a:t>
            </a:r>
            <a:r>
              <a:rPr lang="zh-TW" altLang="en-US" smtClean="0">
                <a:solidFill>
                  <a:srgbClr val="FF0000"/>
                </a:solidFill>
              </a:rPr>
              <a:t>過量的設計值</a:t>
            </a:r>
            <a:r>
              <a:rPr lang="en-US" altLang="zh-TW" smtClean="0"/>
              <a:t>-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en-US" altLang="zh-TW" smtClean="0"/>
              <a:t>      </a:t>
            </a:r>
            <a:r>
              <a:rPr lang="zh-TW" altLang="en-US" sz="1800" smtClean="0"/>
              <a:t>一般設計師在設計系統需求值</a:t>
            </a:r>
            <a:r>
              <a:rPr lang="en-US" altLang="zh-TW" sz="1800" smtClean="0"/>
              <a:t>, </a:t>
            </a:r>
            <a:r>
              <a:rPr lang="zh-TW" altLang="en-US" sz="1800" smtClean="0"/>
              <a:t>會加一定量的安全係數</a:t>
            </a:r>
            <a:r>
              <a:rPr lang="en-US" altLang="zh-TW" sz="1800" smtClean="0"/>
              <a:t>, </a:t>
            </a:r>
            <a:r>
              <a:rPr lang="zh-TW" altLang="en-US" sz="1800" smtClean="0"/>
              <a:t>以避免因為安裝不當</a:t>
            </a:r>
            <a:r>
              <a:rPr lang="en-US" altLang="zh-TW" sz="1800" smtClean="0"/>
              <a:t>(</a:t>
            </a:r>
            <a:r>
              <a:rPr lang="zh-TW" altLang="en-US" sz="1800" smtClean="0"/>
              <a:t>漏風</a:t>
            </a:r>
            <a:r>
              <a:rPr lang="en-US" altLang="zh-TW" sz="1800" smtClean="0"/>
              <a:t>), </a:t>
            </a:r>
            <a:r>
              <a:rPr lang="zh-TW" altLang="en-US" sz="1800" smtClean="0"/>
              <a:t>或系統變更</a:t>
            </a:r>
            <a:r>
              <a:rPr lang="en-US" altLang="zh-TW" sz="1800" smtClean="0"/>
              <a:t>(</a:t>
            </a:r>
            <a:r>
              <a:rPr lang="zh-TW" altLang="en-US" sz="1800" smtClean="0"/>
              <a:t>管路改變而造成的壓損</a:t>
            </a:r>
            <a:r>
              <a:rPr lang="en-US" altLang="zh-TW" sz="1800" smtClean="0"/>
              <a:t>) , </a:t>
            </a:r>
            <a:r>
              <a:rPr lang="zh-TW" altLang="en-US" sz="1800" smtClean="0"/>
              <a:t>而產生風量或風壓不足的現象</a:t>
            </a:r>
            <a:r>
              <a:rPr lang="en-US" altLang="zh-TW" sz="1800" smtClean="0"/>
              <a:t>. </a:t>
            </a:r>
            <a:r>
              <a:rPr lang="zh-TW" altLang="en-US" sz="1800" smtClean="0"/>
              <a:t>使用者在實際操作時</a:t>
            </a:r>
            <a:r>
              <a:rPr lang="en-US" altLang="zh-TW" sz="1800" smtClean="0"/>
              <a:t>, </a:t>
            </a:r>
            <a:r>
              <a:rPr lang="zh-TW" altLang="en-US" sz="1800" smtClean="0"/>
              <a:t>可以依操作狀況</a:t>
            </a:r>
            <a:r>
              <a:rPr lang="en-US" altLang="zh-TW" sz="1800" smtClean="0"/>
              <a:t>, </a:t>
            </a:r>
            <a:r>
              <a:rPr lang="zh-TW" altLang="en-US" sz="1800" smtClean="0"/>
              <a:t>重新量測</a:t>
            </a:r>
            <a:r>
              <a:rPr lang="en-US" altLang="zh-TW" sz="1800" smtClean="0"/>
              <a:t>, </a:t>
            </a:r>
            <a:r>
              <a:rPr lang="zh-TW" altLang="en-US" sz="1800" smtClean="0"/>
              <a:t>再把多餘的量</a:t>
            </a:r>
            <a:r>
              <a:rPr lang="en-US" altLang="zh-TW" sz="1800" smtClean="0"/>
              <a:t>, </a:t>
            </a:r>
            <a:r>
              <a:rPr lang="zh-TW" altLang="en-US" sz="1800" smtClean="0"/>
              <a:t>重新調整</a:t>
            </a:r>
            <a:r>
              <a:rPr lang="en-US" altLang="zh-TW" sz="1800" smtClean="0"/>
              <a:t>(</a:t>
            </a:r>
            <a:r>
              <a:rPr lang="zh-TW" altLang="en-US" sz="1800" smtClean="0"/>
              <a:t>減少</a:t>
            </a:r>
            <a:r>
              <a:rPr lang="en-US" altLang="zh-TW" sz="1800" smtClean="0"/>
              <a:t>), </a:t>
            </a:r>
            <a:r>
              <a:rPr lang="zh-TW" altLang="en-US" sz="1800" smtClean="0"/>
              <a:t>就可以把不必要的電力節省回來</a:t>
            </a:r>
            <a:r>
              <a:rPr lang="en-US" altLang="zh-TW" sz="1800" smtClean="0"/>
              <a:t>.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    </a:t>
            </a:r>
            <a:endParaRPr lang="en-US" altLang="zh-TW" sz="1800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               其他例子</a:t>
            </a:r>
            <a:r>
              <a:rPr lang="en-US" altLang="zh-TW" sz="1800" smtClean="0"/>
              <a:t>: </a:t>
            </a:r>
            <a:r>
              <a:rPr lang="zh-TW" altLang="en-US" sz="1800" smtClean="0"/>
              <a:t>排熱風量</a:t>
            </a:r>
            <a:r>
              <a:rPr lang="en-US" altLang="zh-TW" sz="1800" smtClean="0"/>
              <a:t>, </a:t>
            </a:r>
            <a:r>
              <a:rPr lang="zh-TW" altLang="en-US" sz="1800" smtClean="0"/>
              <a:t>管內搬運風速</a:t>
            </a:r>
            <a:r>
              <a:rPr lang="en-US" altLang="zh-TW" sz="1800" smtClean="0"/>
              <a:t>,</a:t>
            </a:r>
            <a:r>
              <a:rPr lang="zh-TW" altLang="en-US" sz="1800" smtClean="0"/>
              <a:t>等</a:t>
            </a:r>
            <a:r>
              <a:rPr lang="en-US" altLang="zh-TW" sz="1800" smtClean="0"/>
              <a:t>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en-US" altLang="zh-TW" smtClean="0"/>
              <a:t>      </a:t>
            </a:r>
          </a:p>
          <a:p>
            <a:pPr marL="709613" indent="-709613" eaLnBrk="1" hangingPunct="1">
              <a:buFont typeface="Wingdings" pitchFamily="2" charset="2"/>
              <a:buAutoNum type="ea1ChtPeriod"/>
            </a:pPr>
            <a:endParaRPr lang="en-US" altLang="zh-TW" smtClean="0"/>
          </a:p>
        </p:txBody>
      </p:sp>
      <p:sp>
        <p:nvSpPr>
          <p:cNvPr id="1095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09574" name="Rectangle 6"/>
          <p:cNvSpPr>
            <a:spLocks noChangeArrowheads="1"/>
          </p:cNvSpPr>
          <p:nvPr/>
        </p:nvSpPr>
        <p:spPr bwMode="auto">
          <a:xfrm>
            <a:off x="3232150" y="404813"/>
            <a:ext cx="31464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減小風量的省電</a:t>
            </a:r>
          </a:p>
        </p:txBody>
      </p:sp>
      <p:sp>
        <p:nvSpPr>
          <p:cNvPr id="109575" name="矩形 6"/>
          <p:cNvSpPr>
            <a:spLocks noChangeArrowheads="1"/>
          </p:cNvSpPr>
          <p:nvPr/>
        </p:nvSpPr>
        <p:spPr bwMode="auto">
          <a:xfrm>
            <a:off x="428625" y="5092700"/>
            <a:ext cx="36655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/>
          <a:p>
            <a:pPr marL="709613" indent="-709613"/>
            <a:r>
              <a:rPr kumimoji="0" lang="zh-TW" altLang="en-US" sz="2000">
                <a:solidFill>
                  <a:srgbClr val="FF0000"/>
                </a:solidFill>
              </a:rPr>
              <a:t>風機定律</a:t>
            </a:r>
            <a:r>
              <a:rPr kumimoji="0" lang="en-US" altLang="zh-TW" sz="2000">
                <a:solidFill>
                  <a:srgbClr val="FF0000"/>
                </a:solidFill>
              </a:rPr>
              <a:t>:</a:t>
            </a:r>
            <a:r>
              <a:rPr kumimoji="0" lang="zh-TW" altLang="en-US" sz="2000">
                <a:solidFill>
                  <a:srgbClr val="FF0000"/>
                </a:solidFill>
              </a:rPr>
              <a:t>　</a:t>
            </a:r>
            <a:endParaRPr kumimoji="0" lang="en-US" altLang="zh-TW" sz="2000">
              <a:solidFill>
                <a:srgbClr val="FF0000"/>
              </a:solidFill>
            </a:endParaRPr>
          </a:p>
          <a:p>
            <a:pPr marL="709613" indent="-709613"/>
            <a:r>
              <a:rPr kumimoji="0" lang="zh-TW" altLang="en-US" sz="2000">
                <a:solidFill>
                  <a:srgbClr val="FF0000"/>
                </a:solidFill>
              </a:rPr>
              <a:t>風量和轉速的一次方成正比</a:t>
            </a:r>
            <a:endParaRPr kumimoji="0" lang="en-US" altLang="zh-TW" sz="2000">
              <a:solidFill>
                <a:srgbClr val="FF0000"/>
              </a:solidFill>
            </a:endParaRPr>
          </a:p>
          <a:p>
            <a:pPr marL="709613" indent="-709613"/>
            <a:r>
              <a:rPr kumimoji="0" lang="zh-TW" altLang="en-US" sz="2000">
                <a:solidFill>
                  <a:srgbClr val="FF0000"/>
                </a:solidFill>
              </a:rPr>
              <a:t>靜壓和轉速的二次方成正比</a:t>
            </a:r>
            <a:endParaRPr kumimoji="0" lang="en-US" altLang="zh-TW" sz="2000">
              <a:solidFill>
                <a:srgbClr val="FF0000"/>
              </a:solidFill>
            </a:endParaRPr>
          </a:p>
          <a:p>
            <a:pPr marL="709613" indent="-709613"/>
            <a:r>
              <a:rPr kumimoji="0" lang="zh-TW" altLang="en-US" sz="2000">
                <a:solidFill>
                  <a:srgbClr val="FF0000"/>
                </a:solidFill>
              </a:rPr>
              <a:t>耗電和轉速的三次方成正比</a:t>
            </a:r>
            <a:endParaRPr kumimoji="0" lang="en-US" altLang="zh-TW" sz="2000">
              <a:solidFill>
                <a:srgbClr val="FF0000"/>
              </a:solidFill>
            </a:endParaRPr>
          </a:p>
        </p:txBody>
      </p:sp>
      <p:pic>
        <p:nvPicPr>
          <p:cNvPr id="109576" name="圖片 8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7" name="文字方塊 1"/>
          <p:cNvSpPr txBox="1">
            <a:spLocks noChangeArrowheads="1"/>
          </p:cNvSpPr>
          <p:nvPr/>
        </p:nvSpPr>
        <p:spPr bwMode="auto">
          <a:xfrm>
            <a:off x="5848350" y="4365625"/>
            <a:ext cx="38227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00B050"/>
                </a:solidFill>
              </a:rPr>
              <a:t>現有系統</a:t>
            </a:r>
            <a:endParaRPr lang="en-US" altLang="zh-TW" sz="3600">
              <a:solidFill>
                <a:srgbClr val="00B050"/>
              </a:solidFill>
            </a:endParaRPr>
          </a:p>
          <a:p>
            <a:pPr eaLnBrk="1" hangingPunct="1"/>
            <a:r>
              <a:rPr lang="zh-TW" altLang="en-US" sz="3600">
                <a:solidFill>
                  <a:srgbClr val="00B050"/>
                </a:solidFill>
              </a:rPr>
              <a:t>每減少</a:t>
            </a:r>
            <a:r>
              <a:rPr lang="en-US" altLang="zh-TW" sz="3600">
                <a:solidFill>
                  <a:srgbClr val="00B050"/>
                </a:solidFill>
              </a:rPr>
              <a:t>10%</a:t>
            </a:r>
            <a:r>
              <a:rPr lang="zh-TW" altLang="en-US" sz="3600">
                <a:solidFill>
                  <a:srgbClr val="00B050"/>
                </a:solidFill>
              </a:rPr>
              <a:t>風量</a:t>
            </a:r>
            <a:endParaRPr lang="en-US" altLang="zh-TW" sz="3600">
              <a:solidFill>
                <a:srgbClr val="00B050"/>
              </a:solidFill>
            </a:endParaRPr>
          </a:p>
          <a:p>
            <a:pPr eaLnBrk="1" hangingPunct="1"/>
            <a:r>
              <a:rPr lang="zh-TW" altLang="en-US" sz="3600">
                <a:solidFill>
                  <a:srgbClr val="00B050"/>
                </a:solidFill>
              </a:rPr>
              <a:t>可省電力</a:t>
            </a:r>
            <a:r>
              <a:rPr lang="en-US" altLang="zh-TW" sz="3600">
                <a:solidFill>
                  <a:srgbClr val="00B050"/>
                </a:solidFill>
              </a:rPr>
              <a:t>33%</a:t>
            </a:r>
            <a:endParaRPr lang="zh-TW" altLang="en-US" sz="3600">
              <a:solidFill>
                <a:srgbClr val="00B050"/>
              </a:solidFill>
            </a:endParaRPr>
          </a:p>
        </p:txBody>
      </p:sp>
      <p:cxnSp>
        <p:nvCxnSpPr>
          <p:cNvPr id="4" name="直線接點 3"/>
          <p:cNvCxnSpPr/>
          <p:nvPr/>
        </p:nvCxnSpPr>
        <p:spPr>
          <a:xfrm>
            <a:off x="5848350" y="4365625"/>
            <a:ext cx="3822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/>
          <p:cNvCxnSpPr/>
          <p:nvPr/>
        </p:nvCxnSpPr>
        <p:spPr>
          <a:xfrm>
            <a:off x="5848350" y="4365625"/>
            <a:ext cx="0" cy="1943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>
            <a:off x="5848350" y="6308725"/>
            <a:ext cx="3822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9671050" y="4365625"/>
            <a:ext cx="0" cy="1943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smtClean="0"/>
              <a:t>通風耗電基本常識</a:t>
            </a:r>
          </a:p>
        </p:txBody>
      </p:sp>
      <p:pic>
        <p:nvPicPr>
          <p:cNvPr id="12291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094163" y="1100138"/>
            <a:ext cx="1989137" cy="43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293" name="Text Box 3"/>
          <p:cNvSpPr txBox="1">
            <a:spLocks noChangeArrowheads="1"/>
          </p:cNvSpPr>
          <p:nvPr/>
        </p:nvSpPr>
        <p:spPr bwMode="auto">
          <a:xfrm>
            <a:off x="4445000" y="1035050"/>
            <a:ext cx="1638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4" tIns="36574" rIns="36574" bIns="36574"/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問題一</a:t>
            </a:r>
            <a:endParaRPr lang="en-US" altLang="zh-TW" sz="2900">
              <a:solidFill>
                <a:srgbClr val="FF0000"/>
              </a:solidFill>
            </a:endParaRPr>
          </a:p>
          <a:p>
            <a:pPr eaLnBrk="1" hangingPunct="1"/>
            <a:endParaRPr lang="zh-TW" altLang="en-US" sz="2900"/>
          </a:p>
        </p:txBody>
      </p:sp>
      <p:sp>
        <p:nvSpPr>
          <p:cNvPr id="10" name="文字方塊 9"/>
          <p:cNvSpPr txBox="1"/>
          <p:nvPr/>
        </p:nvSpPr>
        <p:spPr>
          <a:xfrm>
            <a:off x="2270125" y="3824288"/>
            <a:ext cx="38703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TW" sz="2400" dirty="0">
                <a:solidFill>
                  <a:srgbClr val="2F528F"/>
                </a:solidFill>
                <a:latin typeface="+mn-ea"/>
                <a:ea typeface="新細明體" charset="-120"/>
              </a:rPr>
              <a:t>Q = A x V</a:t>
            </a:r>
          </a:p>
        </p:txBody>
      </p:sp>
      <p:grpSp>
        <p:nvGrpSpPr>
          <p:cNvPr id="12295" name="群組 10"/>
          <p:cNvGrpSpPr>
            <a:grpSpLocks/>
          </p:cNvGrpSpPr>
          <p:nvPr/>
        </p:nvGrpSpPr>
        <p:grpSpPr bwMode="auto">
          <a:xfrm>
            <a:off x="1497013" y="2070100"/>
            <a:ext cx="6985000" cy="1524000"/>
            <a:chOff x="386790" y="4800661"/>
            <a:chExt cx="6985701" cy="1523285"/>
          </a:xfrm>
        </p:grpSpPr>
        <p:sp>
          <p:nvSpPr>
            <p:cNvPr id="12" name="圓角矩形 11"/>
            <p:cNvSpPr/>
            <p:nvPr/>
          </p:nvSpPr>
          <p:spPr>
            <a:xfrm>
              <a:off x="386790" y="4800661"/>
              <a:ext cx="6631652" cy="1523285"/>
            </a:xfrm>
            <a:prstGeom prst="roundRect">
              <a:avLst>
                <a:gd name="adj" fmla="val 12874"/>
              </a:avLst>
            </a:prstGeom>
            <a:solidFill>
              <a:srgbClr val="9DC3E6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sz="1600" dirty="0">
                <a:latin typeface="微軟正黑體" panose="020B0604030504040204" pitchFamily="34" charset="-120"/>
              </a:endParaRPr>
            </a:p>
          </p:txBody>
        </p:sp>
        <p:grpSp>
          <p:nvGrpSpPr>
            <p:cNvPr id="12302" name="群組 12"/>
            <p:cNvGrpSpPr>
              <a:grpSpLocks/>
            </p:cNvGrpSpPr>
            <p:nvPr/>
          </p:nvGrpSpPr>
          <p:grpSpPr bwMode="auto">
            <a:xfrm>
              <a:off x="504635" y="5029753"/>
              <a:ext cx="6867856" cy="1065103"/>
              <a:chOff x="504635" y="5199533"/>
              <a:chExt cx="6867856" cy="1065103"/>
            </a:xfrm>
          </p:grpSpPr>
          <p:sp>
            <p:nvSpPr>
              <p:cNvPr id="14" name="文字方塊 2"/>
              <p:cNvSpPr txBox="1">
                <a:spLocks noChangeArrowheads="1"/>
              </p:cNvSpPr>
              <p:nvPr/>
            </p:nvSpPr>
            <p:spPr bwMode="auto">
              <a:xfrm>
                <a:off x="504277" y="5490896"/>
                <a:ext cx="2864137" cy="4617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742950" indent="-7429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marL="0" indent="0" eaLnBrk="1" hangingPunct="1">
                  <a:defRPr/>
                </a:pPr>
                <a:r>
                  <a:rPr lang="zh-TW" altLang="en-US" sz="2400" dirty="0">
                    <a:latin typeface="+mj-ea"/>
                    <a:ea typeface="+mj-ea"/>
                  </a:rPr>
                  <a:t>風機消耗功</a:t>
                </a:r>
                <a:r>
                  <a:rPr lang="en-US" altLang="zh-TW" sz="2400" dirty="0">
                    <a:latin typeface="+mj-ea"/>
                    <a:ea typeface="+mj-ea"/>
                  </a:rPr>
                  <a:t>(kW)=</a:t>
                </a:r>
              </a:p>
            </p:txBody>
          </p:sp>
          <p:sp>
            <p:nvSpPr>
              <p:cNvPr id="15" name="文字方塊 2"/>
              <p:cNvSpPr txBox="1">
                <a:spLocks noChangeArrowheads="1"/>
              </p:cNvSpPr>
              <p:nvPr/>
            </p:nvSpPr>
            <p:spPr bwMode="auto">
              <a:xfrm>
                <a:off x="2879415" y="5803487"/>
                <a:ext cx="4351774" cy="4617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742950" indent="-7429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marL="0" indent="0" eaLnBrk="1" hangingPunct="1">
                  <a:defRPr/>
                </a:pPr>
                <a:r>
                  <a:rPr lang="en-US" altLang="zh-TW" sz="2400" dirty="0">
                    <a:solidFill>
                      <a:srgbClr val="C00000"/>
                    </a:solidFill>
                    <a:latin typeface="+mj-ea"/>
                    <a:ea typeface="+mj-ea"/>
                  </a:rPr>
                  <a:t>6120</a:t>
                </a:r>
                <a:r>
                  <a:rPr lang="en-US" altLang="zh-TW" sz="2400" dirty="0">
                    <a:latin typeface="+mj-ea"/>
                    <a:ea typeface="+mj-ea"/>
                  </a:rPr>
                  <a:t> x </a:t>
                </a:r>
                <a:r>
                  <a:rPr lang="zh-TW" altLang="en-US" sz="2400" dirty="0">
                    <a:latin typeface="+mj-ea"/>
                    <a:ea typeface="+mj-ea"/>
                  </a:rPr>
                  <a:t>風機效率 </a:t>
                </a:r>
                <a:r>
                  <a:rPr lang="en-US" altLang="zh-TW" sz="2400" dirty="0">
                    <a:latin typeface="+mj-ea"/>
                    <a:ea typeface="+mj-ea"/>
                  </a:rPr>
                  <a:t>x </a:t>
                </a:r>
                <a:r>
                  <a:rPr lang="zh-TW" altLang="en-US" sz="2400" dirty="0">
                    <a:latin typeface="+mj-ea"/>
                    <a:ea typeface="+mj-ea"/>
                  </a:rPr>
                  <a:t>傳動效率</a:t>
                </a:r>
                <a:endParaRPr lang="en-US" altLang="zh-TW" sz="2400" dirty="0">
                  <a:latin typeface="+mj-ea"/>
                  <a:ea typeface="+mj-ea"/>
                </a:endParaRPr>
              </a:p>
            </p:txBody>
          </p:sp>
          <p:sp>
            <p:nvSpPr>
              <p:cNvPr id="16" name="文字方塊 2"/>
              <p:cNvSpPr txBox="1">
                <a:spLocks noChangeArrowheads="1"/>
              </p:cNvSpPr>
              <p:nvPr/>
            </p:nvSpPr>
            <p:spPr bwMode="auto">
              <a:xfrm>
                <a:off x="3071522" y="5198933"/>
                <a:ext cx="4300969" cy="4617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742950" indent="-7429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marL="0" indent="0" eaLnBrk="1" hangingPunct="1">
                  <a:defRPr/>
                </a:pPr>
                <a:r>
                  <a:rPr lang="zh-TW" altLang="en-US" sz="2400" dirty="0">
                    <a:solidFill>
                      <a:srgbClr val="C00000"/>
                    </a:solidFill>
                    <a:latin typeface="+mj-ea"/>
                    <a:ea typeface="+mj-ea"/>
                  </a:rPr>
                  <a:t>風量</a:t>
                </a:r>
                <a:r>
                  <a:rPr lang="en-US" altLang="zh-TW" sz="2400" dirty="0">
                    <a:solidFill>
                      <a:srgbClr val="C00000"/>
                    </a:solidFill>
                    <a:latin typeface="+mj-ea"/>
                    <a:ea typeface="+mj-ea"/>
                  </a:rPr>
                  <a:t>CMM</a:t>
                </a:r>
                <a:r>
                  <a:rPr lang="zh-TW" altLang="en-US" sz="2400" dirty="0">
                    <a:solidFill>
                      <a:srgbClr val="C00000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TW" sz="2400" dirty="0">
                    <a:solidFill>
                      <a:srgbClr val="C00000"/>
                    </a:solidFill>
                    <a:latin typeface="+mj-ea"/>
                    <a:ea typeface="+mj-ea"/>
                  </a:rPr>
                  <a:t>x</a:t>
                </a:r>
                <a:r>
                  <a:rPr lang="zh-TW" altLang="en-US" sz="2400" dirty="0">
                    <a:solidFill>
                      <a:srgbClr val="C00000"/>
                    </a:solidFill>
                    <a:latin typeface="+mj-ea"/>
                    <a:ea typeface="+mj-ea"/>
                  </a:rPr>
                  <a:t> 風壓</a:t>
                </a:r>
                <a:r>
                  <a:rPr lang="en-US" altLang="zh-TW" sz="2400" dirty="0" err="1">
                    <a:solidFill>
                      <a:srgbClr val="C00000"/>
                    </a:solidFill>
                    <a:latin typeface="+mj-ea"/>
                    <a:ea typeface="+mj-ea"/>
                  </a:rPr>
                  <a:t>mmAq</a:t>
                </a:r>
                <a:endParaRPr lang="en-US" altLang="zh-TW" sz="2400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17" name="直線接點 16"/>
              <p:cNvCxnSpPr/>
              <p:nvPr/>
            </p:nvCxnSpPr>
            <p:spPr>
              <a:xfrm>
                <a:off x="3047707" y="5732083"/>
                <a:ext cx="365796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文字方塊 17"/>
          <p:cNvSpPr txBox="1"/>
          <p:nvPr/>
        </p:nvSpPr>
        <p:spPr>
          <a:xfrm>
            <a:off x="2266950" y="5602288"/>
            <a:ext cx="63690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400" dirty="0">
                <a:solidFill>
                  <a:srgbClr val="2F528F"/>
                </a:solidFill>
                <a:latin typeface="+mn-ea"/>
                <a:ea typeface="新細明體" charset="-120"/>
              </a:rPr>
              <a:t>直徑的變化會和系統壓力成四次方反比</a:t>
            </a:r>
          </a:p>
        </p:txBody>
      </p:sp>
      <p:grpSp>
        <p:nvGrpSpPr>
          <p:cNvPr id="19" name="群組 18"/>
          <p:cNvGrpSpPr>
            <a:grpSpLocks/>
          </p:cNvGrpSpPr>
          <p:nvPr/>
        </p:nvGrpSpPr>
        <p:grpSpPr bwMode="auto">
          <a:xfrm>
            <a:off x="2270125" y="4425950"/>
            <a:ext cx="3900488" cy="865188"/>
            <a:chOff x="1386562" y="4217395"/>
            <a:chExt cx="3899721" cy="865347"/>
          </a:xfrm>
        </p:grpSpPr>
        <p:sp>
          <p:nvSpPr>
            <p:cNvPr id="20" name="文字方塊 19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386562" y="4251681"/>
              <a:ext cx="1552989" cy="831061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zh-TW" altLang="en-US">
                  <a:noFill/>
                  <a:ea typeface="新細明體" charset="-120"/>
                </a:rPr>
                <a:t> </a:t>
              </a:r>
            </a:p>
          </p:txBody>
        </p:sp>
        <p:sp>
          <p:nvSpPr>
            <p:cNvPr id="21" name="文字方塊 20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3595436" y="4217395"/>
              <a:ext cx="1690847" cy="833626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zh-TW" altLang="en-US">
                  <a:noFill/>
                  <a:ea typeface="新細明體" charset="-120"/>
                </a:rPr>
                <a:t> </a:t>
              </a: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2942006" y="4406343"/>
              <a:ext cx="509488" cy="5843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TW" altLang="en-US" sz="3200" b="1" dirty="0">
                  <a:solidFill>
                    <a:srgbClr val="2F528F"/>
                  </a:solidFill>
                  <a:latin typeface="+mn-ea"/>
                  <a:ea typeface="新細明體" charset="-120"/>
                </a:rPr>
                <a:t>，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4"/>
          <p:cNvSpPr>
            <a:spLocks noGrp="1" noChangeArrowheads="1"/>
          </p:cNvSpPr>
          <p:nvPr>
            <p:ph idx="1"/>
          </p:nvPr>
        </p:nvSpPr>
        <p:spPr>
          <a:xfrm>
            <a:off x="452438" y="1778000"/>
            <a:ext cx="9126537" cy="3384550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mtClean="0"/>
              <a:t>四</a:t>
            </a:r>
            <a:r>
              <a:rPr lang="en-US" altLang="zh-TW" smtClean="0"/>
              <a:t>. </a:t>
            </a:r>
            <a:r>
              <a:rPr lang="zh-TW" altLang="en-US" smtClean="0">
                <a:solidFill>
                  <a:srgbClr val="FF0000"/>
                </a:solidFill>
              </a:rPr>
              <a:t>風量分配不均</a:t>
            </a:r>
            <a:r>
              <a:rPr lang="en-US" altLang="zh-TW" smtClean="0"/>
              <a:t>. </a:t>
            </a:r>
            <a:r>
              <a:rPr lang="zh-TW" altLang="en-US" smtClean="0"/>
              <a:t>使用者並未想到去修正管路設計</a:t>
            </a:r>
            <a:r>
              <a:rPr lang="en-US" altLang="zh-TW" smtClean="0"/>
              <a:t>, </a:t>
            </a:r>
            <a:r>
              <a:rPr lang="zh-TW" altLang="en-US" smtClean="0"/>
              <a:t>或是重新</a:t>
            </a:r>
            <a:endParaRPr lang="en-US" altLang="zh-TW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mtClean="0"/>
              <a:t>       調整風量分配</a:t>
            </a:r>
            <a:r>
              <a:rPr lang="en-US" altLang="zh-TW" smtClean="0"/>
              <a:t>. </a:t>
            </a:r>
            <a:r>
              <a:rPr lang="zh-TW" altLang="en-US" smtClean="0"/>
              <a:t>只一味的加大風機風量而造成的浪費</a:t>
            </a:r>
            <a:r>
              <a:rPr lang="en-US" altLang="zh-TW" smtClean="0"/>
              <a:t>. </a:t>
            </a:r>
          </a:p>
          <a:p>
            <a:pPr marL="709613" indent="-709613" eaLnBrk="1" hangingPunct="1">
              <a:buFont typeface="Wingdings" pitchFamily="2" charset="2"/>
              <a:buAutoNum type="ea1ChtPeriod"/>
            </a:pPr>
            <a:endParaRPr lang="en-US" altLang="zh-TW" smtClean="0"/>
          </a:p>
        </p:txBody>
      </p:sp>
      <p:sp>
        <p:nvSpPr>
          <p:cNvPr id="1116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11620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11621" name="Rectangle 6"/>
          <p:cNvSpPr>
            <a:spLocks noChangeArrowheads="1"/>
          </p:cNvSpPr>
          <p:nvPr/>
        </p:nvSpPr>
        <p:spPr bwMode="auto">
          <a:xfrm>
            <a:off x="3533775" y="293688"/>
            <a:ext cx="31480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減小風量的省電</a:t>
            </a:r>
          </a:p>
        </p:txBody>
      </p:sp>
      <p:pic>
        <p:nvPicPr>
          <p:cNvPr id="111622" name="圖片 8" descr="風管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3152775"/>
            <a:ext cx="6764337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3" name="Picture 9" descr="DSC00580"/>
          <p:cNvPicPr>
            <a:picLocks noChangeAspect="1" noChangeArrowheads="1"/>
          </p:cNvPicPr>
          <p:nvPr/>
        </p:nvPicPr>
        <p:blipFill>
          <a:blip r:embed="rId4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263" y="4071938"/>
            <a:ext cx="3336925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4" name="文字方塊 10"/>
          <p:cNvSpPr txBox="1">
            <a:spLocks noChangeArrowheads="1"/>
          </p:cNvSpPr>
          <p:nvPr/>
        </p:nvSpPr>
        <p:spPr bwMode="auto">
          <a:xfrm>
            <a:off x="1160463" y="4071938"/>
            <a:ext cx="3328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/>
              <a:t>若能對空氣的分佈能有更好的設計</a:t>
            </a:r>
            <a:r>
              <a:rPr lang="en-US" altLang="zh-TW" sz="1800"/>
              <a:t>. </a:t>
            </a:r>
            <a:r>
              <a:rPr lang="zh-TW" altLang="en-US" sz="1800"/>
              <a:t>則省下的電力將非常可觀</a:t>
            </a:r>
            <a:r>
              <a:rPr lang="en-US" altLang="zh-TW" sz="1800"/>
              <a:t>. </a:t>
            </a:r>
            <a:r>
              <a:rPr lang="zh-TW" altLang="en-US" sz="1800"/>
              <a:t>如國外的纖維風管系統就是一個好例子</a:t>
            </a:r>
          </a:p>
        </p:txBody>
      </p:sp>
      <p:pic>
        <p:nvPicPr>
          <p:cNvPr id="111625" name="圖片 11" descr="170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5286375"/>
            <a:ext cx="17811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6" name="圖片 12" descr="WALMART1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5" y="5357813"/>
            <a:ext cx="18573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7" name="圖片 11" descr="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8" name="Picture 7" descr="a-fan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2955925"/>
            <a:ext cx="50165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線單箭頭接點 2"/>
          <p:cNvCxnSpPr>
            <a:stCxn id="4" idx="0"/>
          </p:cNvCxnSpPr>
          <p:nvPr/>
        </p:nvCxnSpPr>
        <p:spPr>
          <a:xfrm flipH="1" flipV="1">
            <a:off x="1520825" y="3152775"/>
            <a:ext cx="1574800" cy="317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橢圓 3"/>
          <p:cNvSpPr/>
          <p:nvPr/>
        </p:nvSpPr>
        <p:spPr>
          <a:xfrm>
            <a:off x="2971800" y="3470275"/>
            <a:ext cx="247650" cy="2301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6" name="直線單箭頭接點 5"/>
          <p:cNvCxnSpPr/>
          <p:nvPr/>
        </p:nvCxnSpPr>
        <p:spPr>
          <a:xfrm flipH="1">
            <a:off x="8072438" y="2955925"/>
            <a:ext cx="760412" cy="514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632" name="文字方塊 4"/>
          <p:cNvSpPr txBox="1">
            <a:spLocks noChangeArrowheads="1"/>
          </p:cNvSpPr>
          <p:nvPr/>
        </p:nvSpPr>
        <p:spPr bwMode="auto">
          <a:xfrm>
            <a:off x="8453438" y="2708275"/>
            <a:ext cx="1258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rgbClr val="FF0000"/>
                </a:solidFill>
              </a:rPr>
              <a:t>25HP</a:t>
            </a:r>
            <a:r>
              <a:rPr lang="zh-TW" altLang="en-US" sz="1600">
                <a:solidFill>
                  <a:srgbClr val="FF0000"/>
                </a:solidFill>
              </a:rPr>
              <a:t>改成</a:t>
            </a:r>
            <a:r>
              <a:rPr lang="en-US" altLang="zh-TW" sz="1600">
                <a:solidFill>
                  <a:srgbClr val="FF0000"/>
                </a:solidFill>
              </a:rPr>
              <a:t>30HP</a:t>
            </a:r>
            <a:endParaRPr lang="zh-TW" altLang="en-US" sz="1600">
              <a:solidFill>
                <a:srgbClr val="FF0000"/>
              </a:solidFill>
            </a:endParaRPr>
          </a:p>
        </p:txBody>
      </p:sp>
      <p:sp>
        <p:nvSpPr>
          <p:cNvPr id="111633" name="文字方塊 6"/>
          <p:cNvSpPr txBox="1">
            <a:spLocks noChangeArrowheads="1"/>
          </p:cNvSpPr>
          <p:nvPr/>
        </p:nvSpPr>
        <p:spPr bwMode="auto">
          <a:xfrm>
            <a:off x="2941638" y="3152775"/>
            <a:ext cx="20113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>
                <a:solidFill>
                  <a:srgbClr val="FF0000"/>
                </a:solidFill>
              </a:rPr>
              <a:t>只要加</a:t>
            </a:r>
            <a:r>
              <a:rPr lang="en-US" altLang="zh-TW" sz="1600">
                <a:solidFill>
                  <a:srgbClr val="FF0000"/>
                </a:solidFill>
              </a:rPr>
              <a:t>1HP</a:t>
            </a:r>
            <a:endParaRPr lang="zh-TW" altLang="en-US" sz="1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13667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13668" name="Rectangle 6"/>
          <p:cNvSpPr>
            <a:spLocks noChangeArrowheads="1"/>
          </p:cNvSpPr>
          <p:nvPr/>
        </p:nvSpPr>
        <p:spPr bwMode="auto">
          <a:xfrm>
            <a:off x="3533775" y="293688"/>
            <a:ext cx="18780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補充說明</a:t>
            </a:r>
          </a:p>
        </p:txBody>
      </p:sp>
      <p:pic>
        <p:nvPicPr>
          <p:cNvPr id="113669" name="圖片 11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0" name="圖片 13" descr="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1989138"/>
            <a:ext cx="9618663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1" name="Picture 7" descr="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838" y="404813"/>
            <a:ext cx="38512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向下箭號 7"/>
          <p:cNvSpPr/>
          <p:nvPr/>
        </p:nvSpPr>
        <p:spPr>
          <a:xfrm rot="3426221">
            <a:off x="3098800" y="2755900"/>
            <a:ext cx="268288" cy="547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9" name="向下箭號 8"/>
          <p:cNvSpPr/>
          <p:nvPr/>
        </p:nvSpPr>
        <p:spPr>
          <a:xfrm rot="3426221">
            <a:off x="3800475" y="3116263"/>
            <a:ext cx="268287" cy="547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" name="向下箭號 9"/>
          <p:cNvSpPr/>
          <p:nvPr/>
        </p:nvSpPr>
        <p:spPr>
          <a:xfrm rot="3426221">
            <a:off x="4658519" y="3477419"/>
            <a:ext cx="268288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1" name="向下箭號 10"/>
          <p:cNvSpPr/>
          <p:nvPr/>
        </p:nvSpPr>
        <p:spPr>
          <a:xfrm rot="3426221">
            <a:off x="5595144" y="3909219"/>
            <a:ext cx="268288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向下箭號 11"/>
          <p:cNvSpPr/>
          <p:nvPr/>
        </p:nvSpPr>
        <p:spPr>
          <a:xfrm rot="3426221">
            <a:off x="6530975" y="4270376"/>
            <a:ext cx="268287" cy="5445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向下箭號 12"/>
          <p:cNvSpPr/>
          <p:nvPr/>
        </p:nvSpPr>
        <p:spPr>
          <a:xfrm rot="3426221">
            <a:off x="7233444" y="4629944"/>
            <a:ext cx="268288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" name="向下箭號 13"/>
          <p:cNvSpPr/>
          <p:nvPr/>
        </p:nvSpPr>
        <p:spPr>
          <a:xfrm rot="3426221">
            <a:off x="7935119" y="4917282"/>
            <a:ext cx="268287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5" name="向下箭號 14"/>
          <p:cNvSpPr/>
          <p:nvPr/>
        </p:nvSpPr>
        <p:spPr>
          <a:xfrm rot="3426221">
            <a:off x="471488" y="3798888"/>
            <a:ext cx="427037" cy="681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" name="向下箭號 15"/>
          <p:cNvSpPr/>
          <p:nvPr/>
        </p:nvSpPr>
        <p:spPr>
          <a:xfrm rot="3426221">
            <a:off x="1308100" y="4154488"/>
            <a:ext cx="371475" cy="603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7" name="向下箭號 16"/>
          <p:cNvSpPr/>
          <p:nvPr/>
        </p:nvSpPr>
        <p:spPr>
          <a:xfrm rot="3426221">
            <a:off x="2194719" y="4515644"/>
            <a:ext cx="282575" cy="4460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" name="向下箭號 17"/>
          <p:cNvSpPr/>
          <p:nvPr/>
        </p:nvSpPr>
        <p:spPr>
          <a:xfrm rot="3426221">
            <a:off x="3275807" y="4933156"/>
            <a:ext cx="204788" cy="377825"/>
          </a:xfrm>
          <a:prstGeom prst="downArrow">
            <a:avLst>
              <a:gd name="adj1" fmla="val 598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9" name="向下箭號 18"/>
          <p:cNvSpPr/>
          <p:nvPr/>
        </p:nvSpPr>
        <p:spPr>
          <a:xfrm rot="3426221">
            <a:off x="4035425" y="5278438"/>
            <a:ext cx="117475" cy="288925"/>
          </a:xfrm>
          <a:prstGeom prst="downArrow">
            <a:avLst>
              <a:gd name="adj1" fmla="val 598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0" name="向下箭號 19"/>
          <p:cNvSpPr/>
          <p:nvPr/>
        </p:nvSpPr>
        <p:spPr>
          <a:xfrm rot="3426221">
            <a:off x="4808537" y="5553076"/>
            <a:ext cx="55563" cy="239712"/>
          </a:xfrm>
          <a:prstGeom prst="downArrow">
            <a:avLst>
              <a:gd name="adj1" fmla="val 598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1" name="向下箭號 20"/>
          <p:cNvSpPr/>
          <p:nvPr/>
        </p:nvSpPr>
        <p:spPr>
          <a:xfrm rot="3426221">
            <a:off x="5537994" y="5877719"/>
            <a:ext cx="77787" cy="130175"/>
          </a:xfrm>
          <a:prstGeom prst="downArrow">
            <a:avLst>
              <a:gd name="adj1" fmla="val 598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2" name="向下箭號 21"/>
          <p:cNvSpPr/>
          <p:nvPr/>
        </p:nvSpPr>
        <p:spPr>
          <a:xfrm rot="3426221">
            <a:off x="8559800" y="5132388"/>
            <a:ext cx="268287" cy="547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113687" name="圖片 23" descr="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" y="5373688"/>
            <a:ext cx="118745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88" name="圖片 24" descr="2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325" y="1125538"/>
            <a:ext cx="1189038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4"/>
          <p:cNvSpPr>
            <a:spLocks noGrp="1" noChangeArrowheads="1"/>
          </p:cNvSpPr>
          <p:nvPr>
            <p:ph idx="1"/>
          </p:nvPr>
        </p:nvSpPr>
        <p:spPr>
          <a:xfrm>
            <a:off x="1160463" y="2357438"/>
            <a:ext cx="8474075" cy="3384550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mtClean="0"/>
              <a:t>布風管送風系統</a:t>
            </a:r>
            <a:r>
              <a:rPr lang="en-US" altLang="zh-TW" smtClean="0"/>
              <a:t>:</a:t>
            </a:r>
            <a:r>
              <a:rPr lang="zh-TW" altLang="en-US" smtClean="0"/>
              <a:t> 低壓損</a:t>
            </a:r>
            <a:r>
              <a:rPr lang="en-US" altLang="zh-TW" smtClean="0"/>
              <a:t>, </a:t>
            </a:r>
            <a:r>
              <a:rPr lang="zh-TW" altLang="en-US" smtClean="0"/>
              <a:t>均勻分佈 </a:t>
            </a:r>
            <a:r>
              <a:rPr lang="en-US" altLang="zh-TW" smtClean="0"/>
              <a:t>(</a:t>
            </a:r>
            <a:r>
              <a:rPr lang="zh-TW" altLang="en-US" smtClean="0"/>
              <a:t>超過</a:t>
            </a:r>
            <a:r>
              <a:rPr lang="en-US" altLang="zh-TW" smtClean="0"/>
              <a:t>30</a:t>
            </a:r>
            <a:r>
              <a:rPr lang="zh-TW" altLang="en-US" smtClean="0"/>
              <a:t>年的實例</a:t>
            </a:r>
            <a:r>
              <a:rPr lang="en-US" altLang="zh-TW" smtClean="0"/>
              <a:t>)</a:t>
            </a:r>
          </a:p>
          <a:p>
            <a:pPr marL="709613" indent="-709613" eaLnBrk="1" hangingPunct="1">
              <a:buFont typeface="Wingdings" pitchFamily="2" charset="2"/>
              <a:buAutoNum type="ea1ChtPeriod"/>
            </a:pPr>
            <a:endParaRPr lang="en-US" altLang="zh-TW" smtClean="0"/>
          </a:p>
        </p:txBody>
      </p:sp>
      <p:sp>
        <p:nvSpPr>
          <p:cNvPr id="1198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19812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19813" name="Rectangle 6"/>
          <p:cNvSpPr>
            <a:spLocks noChangeArrowheads="1"/>
          </p:cNvSpPr>
          <p:nvPr/>
        </p:nvSpPr>
        <p:spPr bwMode="auto">
          <a:xfrm>
            <a:off x="3771900" y="330200"/>
            <a:ext cx="31464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減小風量的省電</a:t>
            </a:r>
          </a:p>
        </p:txBody>
      </p:sp>
      <p:pic>
        <p:nvPicPr>
          <p:cNvPr id="11981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150" y="2852738"/>
            <a:ext cx="2484438" cy="330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908425" y="2801938"/>
            <a:ext cx="4924425" cy="3408362"/>
          </a:xfrm>
          <a:prstGeom prst="rect">
            <a:avLst/>
          </a:prstGeom>
          <a:noFill/>
          <a:ln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19816" name="文字方塊 2"/>
          <p:cNvSpPr txBox="1">
            <a:spLocks noChangeArrowheads="1"/>
          </p:cNvSpPr>
          <p:nvPr/>
        </p:nvSpPr>
        <p:spPr bwMode="auto">
          <a:xfrm>
            <a:off x="974725" y="6308725"/>
            <a:ext cx="67849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>
                <a:solidFill>
                  <a:srgbClr val="FF0000"/>
                </a:solidFill>
              </a:rPr>
              <a:t>設計系統壓力都在</a:t>
            </a:r>
            <a:r>
              <a:rPr lang="en-US" altLang="zh-TW" sz="2000">
                <a:solidFill>
                  <a:srgbClr val="FF0000"/>
                </a:solidFill>
              </a:rPr>
              <a:t>12-20mmAq</a:t>
            </a:r>
            <a:r>
              <a:rPr lang="zh-TW" altLang="en-US" sz="2000">
                <a:solidFill>
                  <a:srgbClr val="FF0000"/>
                </a:solidFill>
              </a:rPr>
              <a:t>之間</a:t>
            </a:r>
            <a:r>
              <a:rPr lang="en-US" altLang="zh-TW" sz="2000">
                <a:solidFill>
                  <a:srgbClr val="FF0000"/>
                </a:solidFill>
              </a:rPr>
              <a:t>, </a:t>
            </a:r>
            <a:r>
              <a:rPr lang="zh-TW" altLang="en-US" sz="2000">
                <a:solidFill>
                  <a:srgbClr val="FF0000"/>
                </a:solidFill>
              </a:rPr>
              <a:t>依射程距離而定</a:t>
            </a:r>
          </a:p>
        </p:txBody>
      </p:sp>
      <p:pic>
        <p:nvPicPr>
          <p:cNvPr id="119817" name="圖片 9" descr="log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8" name="文字方塊 1"/>
          <p:cNvSpPr txBox="1">
            <a:spLocks noChangeArrowheads="1"/>
          </p:cNvSpPr>
          <p:nvPr/>
        </p:nvSpPr>
        <p:spPr bwMode="auto">
          <a:xfrm>
            <a:off x="1871663" y="963613"/>
            <a:ext cx="80343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為了有更好的送風均勻分布</a:t>
            </a:r>
            <a:endParaRPr lang="en-US" altLang="zh-TW" sz="3600">
              <a:solidFill>
                <a:srgbClr val="FF0000"/>
              </a:solidFill>
            </a:endParaRPr>
          </a:p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近年來由歐美開發纖維布風管系統</a:t>
            </a:r>
          </a:p>
        </p:txBody>
      </p:sp>
    </p:spTree>
  </p:cSld>
  <p:clrMapOvr>
    <a:masterClrMapping/>
  </p:clrMapOvr>
  <p:transition spd="slow"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20835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20836" name="Rectangle 6"/>
          <p:cNvSpPr>
            <a:spLocks noChangeArrowheads="1"/>
          </p:cNvSpPr>
          <p:nvPr/>
        </p:nvSpPr>
        <p:spPr bwMode="auto">
          <a:xfrm>
            <a:off x="2833688" y="330200"/>
            <a:ext cx="44164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纖維布風管的優點說明</a:t>
            </a:r>
          </a:p>
        </p:txBody>
      </p:sp>
      <p:sp>
        <p:nvSpPr>
          <p:cNvPr id="120837" name="Rectangle 3"/>
          <p:cNvSpPr txBox="1">
            <a:spLocks noChangeArrowheads="1"/>
          </p:cNvSpPr>
          <p:nvPr/>
        </p:nvSpPr>
        <p:spPr bwMode="auto">
          <a:xfrm>
            <a:off x="5448300" y="2514600"/>
            <a:ext cx="421005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/>
          <a:lstStyle>
            <a:lvl1pPr marL="457200" indent="-4572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Wingdings" pitchFamily="2" charset="2"/>
              <a:buNone/>
            </a:pPr>
            <a:endParaRPr lang="zh-TW" altLang="en-US" sz="1600">
              <a:solidFill>
                <a:schemeClr val="tx2"/>
              </a:solidFill>
              <a:latin typeface="Candara" pitchFamily="34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重量輕</a:t>
            </a:r>
            <a:r>
              <a:rPr lang="en-US" altLang="zh-TW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, </a:t>
            </a: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省運費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安裝及拆除都容易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不冷凝結露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不必塗裝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不會銹蝕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不會刮傷或撞凹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更乾淨衛生</a:t>
            </a:r>
            <a:r>
              <a:rPr lang="en-US" altLang="zh-TW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, </a:t>
            </a: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部份產品具抗菌成份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有吸音效果</a:t>
            </a:r>
            <a:r>
              <a:rPr lang="en-US" altLang="zh-TW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,</a:t>
            </a: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並防止風切噪音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rgbClr val="FF0000"/>
                </a:solidFill>
                <a:latin typeface="Candara" pitchFamily="34" charset="0"/>
                <a:cs typeface="Times New Roman" pitchFamily="18" charset="0"/>
              </a:rPr>
              <a:t>減少風流 摩擦阻力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rgbClr val="FF0000"/>
                </a:solidFill>
                <a:latin typeface="Candara" pitchFamily="34" charset="0"/>
                <a:cs typeface="Times New Roman" pitchFamily="18" charset="0"/>
              </a:rPr>
              <a:t>更高效率的通風品質所以省電 </a:t>
            </a:r>
            <a:r>
              <a:rPr lang="en-US" altLang="zh-TW" sz="1600">
                <a:solidFill>
                  <a:srgbClr val="FF0000"/>
                </a:solidFill>
                <a:latin typeface="Candara" pitchFamily="34" charset="0"/>
                <a:cs typeface="Times New Roman" pitchFamily="18" charset="0"/>
              </a:rPr>
              <a:t>; </a:t>
            </a:r>
            <a:r>
              <a:rPr lang="zh-TW" altLang="en-US" sz="1600">
                <a:solidFill>
                  <a:srgbClr val="FF0000"/>
                </a:solidFill>
                <a:latin typeface="Candara" pitchFamily="34" charset="0"/>
                <a:cs typeface="Times New Roman" pitchFamily="18" charset="0"/>
              </a:rPr>
              <a:t>較好的空氣分佈能簡化設計</a:t>
            </a:r>
            <a:r>
              <a:rPr lang="en-US" altLang="zh-TW" sz="1600">
                <a:solidFill>
                  <a:srgbClr val="FF0000"/>
                </a:solidFill>
                <a:latin typeface="Candara" pitchFamily="34" charset="0"/>
                <a:cs typeface="Times New Roman" pitchFamily="18" charset="0"/>
              </a:rPr>
              <a:t>,</a:t>
            </a:r>
            <a:r>
              <a:rPr lang="zh-TW" altLang="en-US" sz="1600">
                <a:solidFill>
                  <a:srgbClr val="FF0000"/>
                </a:solidFill>
                <a:latin typeface="Candara" pitchFamily="34" charset="0"/>
                <a:cs typeface="Times New Roman" pitchFamily="18" charset="0"/>
              </a:rPr>
              <a:t>所以省錢</a:t>
            </a:r>
            <a:r>
              <a:rPr lang="en-US" altLang="zh-TW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不僅提供更優良的通風品質</a:t>
            </a:r>
            <a:r>
              <a:rPr lang="en-US" altLang="zh-TW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, </a:t>
            </a: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布質風管美觀</a:t>
            </a:r>
            <a:r>
              <a:rPr lang="en-US" altLang="zh-TW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,</a:t>
            </a: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容易與現場設備互相配色</a:t>
            </a:r>
            <a:r>
              <a:rPr lang="en-US" altLang="zh-TW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,</a:t>
            </a:r>
            <a:r>
              <a:rPr lang="zh-TW" altLang="en-US" sz="1600">
                <a:solidFill>
                  <a:schemeClr val="tx2"/>
                </a:solidFill>
                <a:latin typeface="Candara" pitchFamily="34" charset="0"/>
                <a:cs typeface="Times New Roman" pitchFamily="18" charset="0"/>
              </a:rPr>
              <a:t>更達美學標準</a:t>
            </a:r>
          </a:p>
        </p:txBody>
      </p:sp>
      <p:pic>
        <p:nvPicPr>
          <p:cNvPr id="120838" name="圖片 7" descr="241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1916113"/>
            <a:ext cx="231457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39" name="圖片 9" descr="25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413" y="2330450"/>
            <a:ext cx="2636837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40" name="圖片 6" descr="24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3833813"/>
            <a:ext cx="229235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41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75" y="4329113"/>
            <a:ext cx="2195513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4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3" y="5478463"/>
            <a:ext cx="1408112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43" name="圖片 11" descr="logo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844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038" y="908050"/>
            <a:ext cx="3122612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21859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21860" name="Rectangle 6"/>
          <p:cNvSpPr>
            <a:spLocks noChangeArrowheads="1"/>
          </p:cNvSpPr>
          <p:nvPr/>
        </p:nvSpPr>
        <p:spPr bwMode="auto">
          <a:xfrm>
            <a:off x="2833688" y="330200"/>
            <a:ext cx="44164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纖維布風管的優點說明</a:t>
            </a:r>
          </a:p>
        </p:txBody>
      </p:sp>
      <p:sp>
        <p:nvSpPr>
          <p:cNvPr id="121861" name="文字方塊 12"/>
          <p:cNvSpPr txBox="1">
            <a:spLocks noChangeArrowheads="1"/>
          </p:cNvSpPr>
          <p:nvPr/>
        </p:nvSpPr>
        <p:spPr bwMode="auto">
          <a:xfrm>
            <a:off x="193675" y="1711325"/>
            <a:ext cx="2652713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0000CC"/>
                </a:solidFill>
              </a:rPr>
              <a:t>三種出風方式</a:t>
            </a:r>
            <a:endParaRPr lang="en-US" altLang="zh-TW" sz="2400">
              <a:solidFill>
                <a:srgbClr val="0000CC"/>
              </a:solidFill>
            </a:endParaRPr>
          </a:p>
          <a:p>
            <a:pPr eaLnBrk="1" hangingPunct="1"/>
            <a:endParaRPr lang="en-US" altLang="zh-TW" sz="1800"/>
          </a:p>
          <a:p>
            <a:pPr eaLnBrk="1" hangingPunct="1"/>
            <a:r>
              <a:rPr lang="zh-TW" altLang="en-US" sz="1800">
                <a:solidFill>
                  <a:srgbClr val="FF0000"/>
                </a:solidFill>
              </a:rPr>
              <a:t>低速</a:t>
            </a:r>
            <a:r>
              <a:rPr lang="en-US" altLang="zh-TW" sz="1800"/>
              <a:t>(</a:t>
            </a:r>
            <a:r>
              <a:rPr lang="zh-TW" altLang="en-US" sz="1800"/>
              <a:t>表面透氣不開孔</a:t>
            </a:r>
            <a:r>
              <a:rPr lang="en-US" altLang="zh-TW" sz="1800"/>
              <a:t>)</a:t>
            </a:r>
          </a:p>
          <a:p>
            <a:pPr eaLnBrk="1" hangingPunct="1"/>
            <a:endParaRPr lang="en-US" altLang="zh-TW" sz="1800"/>
          </a:p>
          <a:p>
            <a:pPr eaLnBrk="1" hangingPunct="1"/>
            <a:endParaRPr lang="en-US" altLang="zh-TW" sz="1800">
              <a:solidFill>
                <a:schemeClr val="accent2"/>
              </a:solidFill>
            </a:endParaRPr>
          </a:p>
          <a:p>
            <a:pPr eaLnBrk="1" hangingPunct="1"/>
            <a:endParaRPr lang="en-US" altLang="zh-TW" sz="1800">
              <a:solidFill>
                <a:schemeClr val="accent2"/>
              </a:solidFill>
            </a:endParaRPr>
          </a:p>
          <a:p>
            <a:pPr eaLnBrk="1" hangingPunct="1"/>
            <a:endParaRPr lang="en-US" altLang="zh-TW" sz="1800">
              <a:solidFill>
                <a:schemeClr val="accent2"/>
              </a:solidFill>
            </a:endParaRPr>
          </a:p>
          <a:p>
            <a:pPr eaLnBrk="1" hangingPunct="1"/>
            <a:r>
              <a:rPr lang="zh-TW" altLang="en-US" sz="1800">
                <a:solidFill>
                  <a:schemeClr val="accent2"/>
                </a:solidFill>
              </a:rPr>
              <a:t>高速</a:t>
            </a:r>
            <a:r>
              <a:rPr lang="en-US" altLang="zh-TW" sz="1800"/>
              <a:t>(</a:t>
            </a:r>
            <a:r>
              <a:rPr lang="zh-TW" altLang="en-US" sz="1800"/>
              <a:t>遠射程</a:t>
            </a:r>
            <a:r>
              <a:rPr lang="en-US" altLang="zh-TW" sz="1800"/>
              <a:t>-</a:t>
            </a:r>
            <a:r>
              <a:rPr lang="zh-TW" altLang="en-US" sz="1800"/>
              <a:t>最高可達</a:t>
            </a:r>
            <a:endParaRPr lang="en-US" altLang="zh-TW" sz="1800"/>
          </a:p>
          <a:p>
            <a:pPr eaLnBrk="1" hangingPunct="1"/>
            <a:r>
              <a:rPr lang="zh-TW" altLang="en-US" sz="1800">
                <a:solidFill>
                  <a:srgbClr val="FF0000"/>
                </a:solidFill>
              </a:rPr>
              <a:t>         </a:t>
            </a:r>
            <a:r>
              <a:rPr lang="en-US" altLang="zh-TW" sz="1800">
                <a:solidFill>
                  <a:srgbClr val="FF0000"/>
                </a:solidFill>
              </a:rPr>
              <a:t>48</a:t>
            </a:r>
            <a:r>
              <a:rPr lang="zh-TW" altLang="en-US" sz="1800">
                <a:solidFill>
                  <a:srgbClr val="FF0000"/>
                </a:solidFill>
              </a:rPr>
              <a:t>公尺</a:t>
            </a:r>
            <a:r>
              <a:rPr lang="en-US" altLang="zh-TW" sz="1800"/>
              <a:t>)(0.25m/s)</a:t>
            </a:r>
          </a:p>
          <a:p>
            <a:pPr eaLnBrk="1" hangingPunct="1"/>
            <a:endParaRPr lang="en-US" altLang="zh-TW" sz="1800"/>
          </a:p>
          <a:p>
            <a:pPr eaLnBrk="1" hangingPunct="1"/>
            <a:endParaRPr lang="en-US" altLang="zh-TW" sz="1800">
              <a:solidFill>
                <a:srgbClr val="00B050"/>
              </a:solidFill>
            </a:endParaRPr>
          </a:p>
          <a:p>
            <a:pPr eaLnBrk="1" hangingPunct="1"/>
            <a:endParaRPr lang="en-US" altLang="zh-TW" sz="1800">
              <a:solidFill>
                <a:srgbClr val="00B050"/>
              </a:solidFill>
            </a:endParaRPr>
          </a:p>
          <a:p>
            <a:pPr eaLnBrk="1" hangingPunct="1"/>
            <a:r>
              <a:rPr lang="zh-TW" altLang="en-US" sz="1800">
                <a:solidFill>
                  <a:srgbClr val="00B050"/>
                </a:solidFill>
              </a:rPr>
              <a:t>舒適</a:t>
            </a:r>
            <a:r>
              <a:rPr lang="en-US" altLang="zh-TW" sz="1800"/>
              <a:t>(</a:t>
            </a:r>
            <a:r>
              <a:rPr lang="zh-TW" altLang="en-US" sz="1800"/>
              <a:t>微孔</a:t>
            </a:r>
            <a:r>
              <a:rPr lang="en-US" altLang="zh-TW" sz="1800"/>
              <a:t>, </a:t>
            </a:r>
            <a:r>
              <a:rPr lang="zh-TW" altLang="en-US" sz="1800"/>
              <a:t>最多可開</a:t>
            </a:r>
            <a:r>
              <a:rPr lang="en-US" altLang="zh-TW" sz="1800"/>
              <a:t>12</a:t>
            </a:r>
            <a:r>
              <a:rPr lang="zh-TW" altLang="en-US" sz="1800"/>
              <a:t>排出氣孔</a:t>
            </a:r>
            <a:r>
              <a:rPr lang="en-US" altLang="zh-TW" sz="1800"/>
              <a:t>, </a:t>
            </a:r>
            <a:r>
              <a:rPr lang="zh-TW" altLang="en-US" sz="1800"/>
              <a:t>吹向任何方向</a:t>
            </a:r>
            <a:r>
              <a:rPr lang="en-US" altLang="zh-TW" sz="1800"/>
              <a:t>,</a:t>
            </a:r>
            <a:r>
              <a:rPr lang="zh-TW" altLang="en-US" sz="1800"/>
              <a:t> 均勻</a:t>
            </a:r>
            <a:r>
              <a:rPr lang="en-US" altLang="zh-TW" sz="1800"/>
              <a:t>, </a:t>
            </a:r>
            <a:r>
              <a:rPr lang="zh-TW" altLang="en-US" sz="1800"/>
              <a:t>最前方和最後方可保證差異小於</a:t>
            </a:r>
            <a:r>
              <a:rPr lang="en-US" altLang="zh-TW" sz="1800"/>
              <a:t>10%)</a:t>
            </a:r>
            <a:endParaRPr lang="zh-TW" altLang="en-US" sz="1800"/>
          </a:p>
        </p:txBody>
      </p:sp>
      <p:pic>
        <p:nvPicPr>
          <p:cNvPr id="121862" name="圖片 7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3" name="Picture 5" descr="comfortflo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225" y="5080000"/>
            <a:ext cx="176053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4" name="Picture 3" descr="lowthro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313" y="1700213"/>
            <a:ext cx="1760537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5" name="Picture 4" descr="highthro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88" y="3419475"/>
            <a:ext cx="1760537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6" name="圖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936625"/>
            <a:ext cx="273843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7" name="圖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38" y="2986088"/>
            <a:ext cx="276542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868" name="圖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88" y="4919663"/>
            <a:ext cx="2849562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23907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23908" name="Rectangle 6"/>
          <p:cNvSpPr>
            <a:spLocks noChangeArrowheads="1"/>
          </p:cNvSpPr>
          <p:nvPr/>
        </p:nvSpPr>
        <p:spPr bwMode="auto">
          <a:xfrm>
            <a:off x="2833688" y="330200"/>
            <a:ext cx="44164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纖維布風管的優點說明</a:t>
            </a:r>
          </a:p>
        </p:txBody>
      </p:sp>
      <p:sp>
        <p:nvSpPr>
          <p:cNvPr id="123909" name="文字方塊 17"/>
          <p:cNvSpPr txBox="1">
            <a:spLocks noChangeArrowheads="1"/>
          </p:cNvSpPr>
          <p:nvPr/>
        </p:nvSpPr>
        <p:spPr bwMode="auto">
          <a:xfrm>
            <a:off x="2222500" y="1052513"/>
            <a:ext cx="647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 i="1">
                <a:solidFill>
                  <a:srgbClr val="FF0000"/>
                </a:solidFill>
              </a:rPr>
              <a:t>當空調的送風均勻度做的好時</a:t>
            </a:r>
            <a:r>
              <a:rPr lang="en-US" altLang="zh-TW" sz="2000" b="1" i="1">
                <a:solidFill>
                  <a:srgbClr val="FF0000"/>
                </a:solidFill>
              </a:rPr>
              <a:t>,</a:t>
            </a:r>
            <a:r>
              <a:rPr lang="zh-TW" altLang="en-US" sz="2000" b="1" i="1">
                <a:solidFill>
                  <a:srgbClr val="FF0000"/>
                </a:solidFill>
              </a:rPr>
              <a:t> 回風管是可以省略的</a:t>
            </a:r>
          </a:p>
        </p:txBody>
      </p:sp>
      <p:pic>
        <p:nvPicPr>
          <p:cNvPr id="123910" name="圖片 12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2781300"/>
            <a:ext cx="237013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2" name="圖片 13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628775"/>
            <a:ext cx="63182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13" name="圖片 22" descr="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4005263"/>
            <a:ext cx="6475412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25955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25956" name="Rectangle 6"/>
          <p:cNvSpPr>
            <a:spLocks noChangeArrowheads="1"/>
          </p:cNvSpPr>
          <p:nvPr/>
        </p:nvSpPr>
        <p:spPr bwMode="auto">
          <a:xfrm>
            <a:off x="2833688" y="330200"/>
            <a:ext cx="44164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纖維布風管的優點說明</a:t>
            </a:r>
          </a:p>
        </p:txBody>
      </p:sp>
      <p:sp>
        <p:nvSpPr>
          <p:cNvPr id="125957" name="Text Box 4"/>
          <p:cNvSpPr txBox="1">
            <a:spLocks noChangeArrowheads="1"/>
          </p:cNvSpPr>
          <p:nvPr/>
        </p:nvSpPr>
        <p:spPr bwMode="auto">
          <a:xfrm>
            <a:off x="3353166" y="5969000"/>
            <a:ext cx="608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600" dirty="0"/>
              <a:t>金屬風管受限較多</a:t>
            </a:r>
            <a:r>
              <a:rPr lang="en-US" altLang="zh-TW" sz="1600" dirty="0"/>
              <a:t>, </a:t>
            </a:r>
            <a:r>
              <a:rPr lang="zh-TW" altLang="en-US" sz="1600" dirty="0"/>
              <a:t>重量大</a:t>
            </a:r>
            <a:r>
              <a:rPr lang="en-US" altLang="zh-TW" sz="1600" dirty="0"/>
              <a:t>, </a:t>
            </a:r>
            <a:r>
              <a:rPr lang="zh-TW" altLang="en-US" sz="1600" dirty="0"/>
              <a:t>移動不方便</a:t>
            </a:r>
            <a:r>
              <a:rPr lang="en-US" altLang="zh-TW" sz="1600" dirty="0"/>
              <a:t>, </a:t>
            </a:r>
            <a:r>
              <a:rPr lang="zh-TW" altLang="en-US" sz="1600" dirty="0"/>
              <a:t>吊裝不易</a:t>
            </a:r>
            <a:r>
              <a:rPr lang="en-US" altLang="zh-TW" sz="1600" dirty="0"/>
              <a:t>. </a:t>
            </a:r>
            <a:r>
              <a:rPr lang="zh-TW" altLang="en-US" sz="1600" dirty="0"/>
              <a:t>所以不容易有布管這種效果</a:t>
            </a:r>
            <a:r>
              <a:rPr lang="en-US" altLang="zh-TW" sz="1600" dirty="0"/>
              <a:t>. </a:t>
            </a:r>
            <a:endParaRPr lang="zh-TW" altLang="en-US" sz="1600" dirty="0"/>
          </a:p>
        </p:txBody>
      </p:sp>
      <p:sp>
        <p:nvSpPr>
          <p:cNvPr id="125958" name="文字方塊 17"/>
          <p:cNvSpPr txBox="1">
            <a:spLocks noChangeArrowheads="1"/>
          </p:cNvSpPr>
          <p:nvPr/>
        </p:nvSpPr>
        <p:spPr bwMode="auto">
          <a:xfrm>
            <a:off x="1982788" y="1169988"/>
            <a:ext cx="6475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 i="1">
                <a:solidFill>
                  <a:srgbClr val="FF0000"/>
                </a:solidFill>
              </a:rPr>
              <a:t>拉近風管與地面的距離</a:t>
            </a:r>
            <a:r>
              <a:rPr lang="en-US" altLang="zh-TW" sz="2000" b="1" i="1">
                <a:solidFill>
                  <a:srgbClr val="FF0000"/>
                </a:solidFill>
              </a:rPr>
              <a:t>, </a:t>
            </a:r>
            <a:r>
              <a:rPr lang="zh-TW" altLang="en-US" sz="2000" b="1" i="1">
                <a:solidFill>
                  <a:srgbClr val="FF0000"/>
                </a:solidFill>
              </a:rPr>
              <a:t>可加大流速</a:t>
            </a:r>
            <a:r>
              <a:rPr lang="en-US" altLang="zh-TW" sz="2000" b="1" i="1">
                <a:solidFill>
                  <a:srgbClr val="FF0000"/>
                </a:solidFill>
              </a:rPr>
              <a:t>, </a:t>
            </a:r>
            <a:r>
              <a:rPr lang="zh-TW" altLang="en-US" sz="2000" b="1" i="1">
                <a:solidFill>
                  <a:srgbClr val="FF0000"/>
                </a:solidFill>
              </a:rPr>
              <a:t>產生體感溫差</a:t>
            </a:r>
            <a:r>
              <a:rPr lang="en-US" altLang="zh-TW" sz="2000" b="1" i="1">
                <a:solidFill>
                  <a:srgbClr val="FF0000"/>
                </a:solidFill>
              </a:rPr>
              <a:t>, </a:t>
            </a:r>
            <a:r>
              <a:rPr lang="zh-TW" altLang="en-US" sz="2000" b="1" i="1">
                <a:solidFill>
                  <a:srgbClr val="FF0000"/>
                </a:solidFill>
              </a:rPr>
              <a:t>且不需浪費過大的風量去吹較高層的區域</a:t>
            </a:r>
          </a:p>
        </p:txBody>
      </p:sp>
      <p:pic>
        <p:nvPicPr>
          <p:cNvPr id="125959" name="圖片 12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0" name="圖片 11" descr="17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5" y="4221163"/>
            <a:ext cx="2338189" cy="180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1" name="Picture 3" descr="C:\ductsox\照片\賣場\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862" y="2708920"/>
            <a:ext cx="4035863" cy="279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3" name="Picture 5" descr="C:\ductsox\照片\賣場\WALMART2.bm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27" y="2428935"/>
            <a:ext cx="2219325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964" name="Picture 6" descr="C:\ductsox\照片\賣場\22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4437063"/>
            <a:ext cx="304006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64" y="2029635"/>
            <a:ext cx="3160752" cy="206582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350838" y="333375"/>
            <a:ext cx="8915400" cy="1252538"/>
          </a:xfrm>
        </p:spPr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26979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26980" name="Rectangle 6"/>
          <p:cNvSpPr>
            <a:spLocks noChangeArrowheads="1"/>
          </p:cNvSpPr>
          <p:nvPr/>
        </p:nvSpPr>
        <p:spPr bwMode="auto">
          <a:xfrm>
            <a:off x="3001963" y="330200"/>
            <a:ext cx="36877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纖維布風管的 實例</a:t>
            </a:r>
          </a:p>
        </p:txBody>
      </p:sp>
      <p:pic>
        <p:nvPicPr>
          <p:cNvPr id="126981" name="圖片 11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2" name="圖片 12" descr="photo3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1700213"/>
            <a:ext cx="5665787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3" name="圖片 13" descr="photo3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200" y="1916113"/>
            <a:ext cx="34290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4" name="圖片 14" descr="photo29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200" y="4076700"/>
            <a:ext cx="3513138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5" name="圖片 15" descr="photo28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4797425"/>
            <a:ext cx="251460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6" name="圖片 16" descr="photo23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3" y="4797425"/>
            <a:ext cx="2862262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87" name="文字方塊 17"/>
          <p:cNvSpPr txBox="1">
            <a:spLocks noChangeArrowheads="1"/>
          </p:cNvSpPr>
          <p:nvPr/>
        </p:nvSpPr>
        <p:spPr bwMode="auto">
          <a:xfrm>
            <a:off x="2973388" y="939800"/>
            <a:ext cx="38227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300" b="1" i="1">
                <a:solidFill>
                  <a:srgbClr val="FF0000"/>
                </a:solidFill>
              </a:rPr>
              <a:t>世大運選手村餐廳</a:t>
            </a:r>
          </a:p>
        </p:txBody>
      </p:sp>
    </p:spTree>
  </p:cSld>
  <p:clrMapOvr>
    <a:masterClrMapping/>
  </p:clrMapOvr>
  <p:transition spd="slow">
    <p:rand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29027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29028" name="Rectangle 6"/>
          <p:cNvSpPr>
            <a:spLocks noChangeArrowheads="1"/>
          </p:cNvSpPr>
          <p:nvPr/>
        </p:nvSpPr>
        <p:spPr bwMode="auto">
          <a:xfrm>
            <a:off x="2833688" y="330200"/>
            <a:ext cx="36877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纖維布風管的 實例</a:t>
            </a:r>
          </a:p>
        </p:txBody>
      </p:sp>
      <p:sp>
        <p:nvSpPr>
          <p:cNvPr id="129029" name="文字方塊 17"/>
          <p:cNvSpPr txBox="1">
            <a:spLocks noChangeArrowheads="1"/>
          </p:cNvSpPr>
          <p:nvPr/>
        </p:nvSpPr>
        <p:spPr bwMode="auto">
          <a:xfrm>
            <a:off x="1676400" y="976313"/>
            <a:ext cx="7958138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 b="1" i="1">
                <a:solidFill>
                  <a:srgbClr val="FF0000"/>
                </a:solidFill>
              </a:rPr>
              <a:t>五股工商展館</a:t>
            </a:r>
            <a:r>
              <a:rPr lang="en-US" altLang="zh-TW" sz="2900" b="1" i="1">
                <a:solidFill>
                  <a:srgbClr val="FF0000"/>
                </a:solidFill>
              </a:rPr>
              <a:t>-</a:t>
            </a:r>
            <a:r>
              <a:rPr lang="zh-TW" altLang="en-US" sz="2900" b="1" i="1">
                <a:solidFill>
                  <a:srgbClr val="FF0000"/>
                </a:solidFill>
              </a:rPr>
              <a:t>大場地</a:t>
            </a:r>
            <a:r>
              <a:rPr lang="en-US" altLang="zh-TW" sz="2900" b="1" i="1">
                <a:solidFill>
                  <a:srgbClr val="FF0000"/>
                </a:solidFill>
              </a:rPr>
              <a:t>, </a:t>
            </a:r>
            <a:r>
              <a:rPr lang="zh-TW" altLang="en-US" sz="2900" b="1" i="1">
                <a:solidFill>
                  <a:srgbClr val="FF0000"/>
                </a:solidFill>
              </a:rPr>
              <a:t>輕量化吊掛在中間區域</a:t>
            </a:r>
          </a:p>
        </p:txBody>
      </p:sp>
      <p:pic>
        <p:nvPicPr>
          <p:cNvPr id="129030" name="圖片 11" descr="IMG_263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2303463"/>
            <a:ext cx="464185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1" name="圖片 14" descr="IMG_263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76475"/>
            <a:ext cx="4681538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2" name="圖片 8" descr="log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33" name="文字方塊 1"/>
          <p:cNvSpPr txBox="1">
            <a:spLocks noChangeArrowheads="1"/>
          </p:cNvSpPr>
          <p:nvPr/>
        </p:nvSpPr>
        <p:spPr bwMode="auto">
          <a:xfrm>
            <a:off x="131763" y="5661025"/>
            <a:ext cx="95027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/>
              <a:t>展場空間</a:t>
            </a:r>
            <a:r>
              <a:rPr lang="en-US" altLang="zh-TW" sz="1800"/>
              <a:t>80</a:t>
            </a:r>
            <a:r>
              <a:rPr lang="zh-TW" altLang="en-US" sz="1800"/>
              <a:t>公尺</a:t>
            </a:r>
            <a:r>
              <a:rPr lang="en-US" altLang="zh-TW" sz="1800"/>
              <a:t>X80</a:t>
            </a:r>
            <a:r>
              <a:rPr lang="zh-TW" altLang="en-US" sz="1800"/>
              <a:t>公尺</a:t>
            </a:r>
            <a:r>
              <a:rPr lang="en-US" altLang="zh-TW" sz="1800"/>
              <a:t>, </a:t>
            </a:r>
            <a:r>
              <a:rPr lang="zh-TW" altLang="en-US" sz="1800"/>
              <a:t>僅有兩側牆有風管加高速溫口送風</a:t>
            </a:r>
            <a:r>
              <a:rPr lang="en-US" altLang="zh-TW" sz="1800"/>
              <a:t>, </a:t>
            </a:r>
            <a:r>
              <a:rPr lang="zh-TW" altLang="en-US" sz="1800"/>
              <a:t>中間區域永遠都吹不到</a:t>
            </a:r>
            <a:r>
              <a:rPr lang="en-US" altLang="zh-TW" sz="1800"/>
              <a:t>, </a:t>
            </a:r>
            <a:r>
              <a:rPr lang="zh-TW" altLang="en-US" sz="1800"/>
              <a:t>溫度很高</a:t>
            </a:r>
            <a:r>
              <a:rPr lang="en-US" altLang="zh-TW" sz="1800"/>
              <a:t>. </a:t>
            </a:r>
            <a:r>
              <a:rPr lang="zh-TW" altLang="en-US" sz="1800"/>
              <a:t>想改善</a:t>
            </a:r>
            <a:r>
              <a:rPr lang="en-US" altLang="zh-TW" sz="1800"/>
              <a:t>, </a:t>
            </a:r>
            <a:r>
              <a:rPr lang="zh-TW" altLang="en-US" sz="1800"/>
              <a:t>但中間的屋頂支架無法承受金屬風管的重量</a:t>
            </a:r>
            <a:r>
              <a:rPr lang="en-US" altLang="zh-TW" sz="1800"/>
              <a:t>, </a:t>
            </a:r>
            <a:r>
              <a:rPr lang="zh-TW" altLang="en-US" sz="1800"/>
              <a:t>最後增加布管改善</a:t>
            </a:r>
            <a:r>
              <a:rPr lang="en-US" altLang="zh-TW" sz="1800"/>
              <a:t>, </a:t>
            </a:r>
            <a:r>
              <a:rPr lang="zh-TW" altLang="en-US" sz="1800"/>
              <a:t>效果明顯</a:t>
            </a:r>
            <a:r>
              <a:rPr lang="en-US" altLang="zh-TW" sz="1800"/>
              <a:t>. </a:t>
            </a:r>
            <a:endParaRPr lang="zh-TW" altLang="en-US" sz="1800"/>
          </a:p>
        </p:txBody>
      </p:sp>
    </p:spTree>
  </p:cSld>
  <p:clrMapOvr>
    <a:masterClrMapping/>
  </p:clrMapOvr>
  <p:transition spd="slow"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32099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32100" name="Rectangle 6"/>
          <p:cNvSpPr>
            <a:spLocks noChangeArrowheads="1"/>
          </p:cNvSpPr>
          <p:nvPr/>
        </p:nvSpPr>
        <p:spPr bwMode="auto">
          <a:xfrm>
            <a:off x="2971800" y="344488"/>
            <a:ext cx="368776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纖維布風管的 實例</a:t>
            </a:r>
          </a:p>
        </p:txBody>
      </p:sp>
      <p:sp>
        <p:nvSpPr>
          <p:cNvPr id="132101" name="文字方塊 17"/>
          <p:cNvSpPr txBox="1">
            <a:spLocks noChangeArrowheads="1"/>
          </p:cNvSpPr>
          <p:nvPr/>
        </p:nvSpPr>
        <p:spPr bwMode="auto">
          <a:xfrm>
            <a:off x="2144713" y="844550"/>
            <a:ext cx="600710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 i="1">
                <a:solidFill>
                  <a:srgbClr val="FF0000"/>
                </a:solidFill>
              </a:rPr>
              <a:t>                  </a:t>
            </a:r>
            <a:r>
              <a:rPr lang="zh-TW" altLang="en-US" sz="2900" b="1" i="1">
                <a:solidFill>
                  <a:srgbClr val="FF0000"/>
                </a:solidFill>
              </a:rPr>
              <a:t>新竹某紡織廠</a:t>
            </a:r>
            <a:endParaRPr lang="en-US" altLang="zh-TW" sz="2900" b="1" i="1">
              <a:solidFill>
                <a:srgbClr val="FF0000"/>
              </a:solidFill>
            </a:endParaRPr>
          </a:p>
          <a:p>
            <a:pPr eaLnBrk="1" hangingPunct="1"/>
            <a:r>
              <a:rPr lang="zh-TW" altLang="en-US" sz="2900" b="1" i="1">
                <a:solidFill>
                  <a:srgbClr val="FF0000"/>
                </a:solidFill>
              </a:rPr>
              <a:t>棉廠</a:t>
            </a:r>
            <a:r>
              <a:rPr lang="en-US" altLang="zh-TW" sz="2900" b="1" i="1">
                <a:solidFill>
                  <a:srgbClr val="FF0000"/>
                </a:solidFill>
              </a:rPr>
              <a:t>/</a:t>
            </a:r>
            <a:r>
              <a:rPr lang="zh-TW" altLang="en-US" sz="2900" b="1" i="1">
                <a:solidFill>
                  <a:srgbClr val="FF0000"/>
                </a:solidFill>
              </a:rPr>
              <a:t>製瓶廠</a:t>
            </a:r>
            <a:r>
              <a:rPr lang="en-US" altLang="zh-TW" sz="2900" b="1" i="1">
                <a:solidFill>
                  <a:srgbClr val="FF0000"/>
                </a:solidFill>
              </a:rPr>
              <a:t>-</a:t>
            </a:r>
            <a:r>
              <a:rPr lang="zh-TW" altLang="en-US" sz="2900" b="1" i="1">
                <a:solidFill>
                  <a:srgbClr val="FF0000"/>
                </a:solidFill>
              </a:rPr>
              <a:t>以可清洗及省電為主</a:t>
            </a:r>
          </a:p>
        </p:txBody>
      </p:sp>
      <p:pic>
        <p:nvPicPr>
          <p:cNvPr id="132102" name="圖片 16" descr="IMG_273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2133600"/>
            <a:ext cx="3197225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3" name="圖片 17" descr="IMG_272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8" y="2133600"/>
            <a:ext cx="322421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4" name="圖片 18" descr="IMG_299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4508500"/>
            <a:ext cx="314642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5" name="圖片 19" descr="IMG_009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38" y="4508500"/>
            <a:ext cx="314642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6" name="圖片 10" descr="logo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107" name="文字方塊 10"/>
          <p:cNvSpPr txBox="1">
            <a:spLocks noChangeArrowheads="1"/>
          </p:cNvSpPr>
          <p:nvPr/>
        </p:nvSpPr>
        <p:spPr bwMode="auto">
          <a:xfrm>
            <a:off x="895350" y="1773238"/>
            <a:ext cx="10160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棉五廠</a:t>
            </a:r>
          </a:p>
        </p:txBody>
      </p:sp>
      <p:sp>
        <p:nvSpPr>
          <p:cNvPr id="132108" name="文字方塊 11"/>
          <p:cNvSpPr txBox="1">
            <a:spLocks noChangeArrowheads="1"/>
          </p:cNvSpPr>
          <p:nvPr/>
        </p:nvSpPr>
        <p:spPr bwMode="auto">
          <a:xfrm>
            <a:off x="4641850" y="1773238"/>
            <a:ext cx="1012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棉二廠</a:t>
            </a:r>
          </a:p>
        </p:txBody>
      </p:sp>
      <p:pic>
        <p:nvPicPr>
          <p:cNvPr id="132109" name="圖片 12" descr="6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400" y="2133600"/>
            <a:ext cx="23272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110" name="文字方塊 13"/>
          <p:cNvSpPr txBox="1">
            <a:spLocks noChangeArrowheads="1"/>
          </p:cNvSpPr>
          <p:nvPr/>
        </p:nvSpPr>
        <p:spPr bwMode="auto">
          <a:xfrm>
            <a:off x="7839075" y="1773238"/>
            <a:ext cx="1014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棉七廠</a:t>
            </a:r>
          </a:p>
        </p:txBody>
      </p:sp>
      <p:sp>
        <p:nvSpPr>
          <p:cNvPr id="132111" name="文字方塊 14"/>
          <p:cNvSpPr txBox="1">
            <a:spLocks noChangeArrowheads="1"/>
          </p:cNvSpPr>
          <p:nvPr/>
        </p:nvSpPr>
        <p:spPr bwMode="auto">
          <a:xfrm>
            <a:off x="6980238" y="6237288"/>
            <a:ext cx="10144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製瓶廠</a:t>
            </a:r>
          </a:p>
        </p:txBody>
      </p:sp>
    </p:spTree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184400" y="404813"/>
            <a:ext cx="5283200" cy="685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2060"/>
                </a:solidFill>
                <a:latin typeface="萬用火柴體" pitchFamily="34" charset="-120"/>
                <a:ea typeface="萬用火柴體" pitchFamily="34" charset="-120"/>
              </a:rPr>
              <a:t>通風基本概念</a:t>
            </a:r>
          </a:p>
        </p:txBody>
      </p:sp>
      <p:sp>
        <p:nvSpPr>
          <p:cNvPr id="13315" name="Text Box 1029"/>
          <p:cNvSpPr txBox="1">
            <a:spLocks noChangeArrowheads="1"/>
          </p:cNvSpPr>
          <p:nvPr/>
        </p:nvSpPr>
        <p:spPr bwMode="auto">
          <a:xfrm>
            <a:off x="7099300" y="6324600"/>
            <a:ext cx="2559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3600"/>
          </a:p>
        </p:txBody>
      </p:sp>
      <p:sp>
        <p:nvSpPr>
          <p:cNvPr id="13316" name="Text Box 1030"/>
          <p:cNvSpPr txBox="1">
            <a:spLocks noChangeArrowheads="1"/>
          </p:cNvSpPr>
          <p:nvPr/>
        </p:nvSpPr>
        <p:spPr bwMode="auto">
          <a:xfrm>
            <a:off x="7683500" y="6481763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13317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文字方塊 13"/>
          <p:cNvSpPr txBox="1">
            <a:spLocks noChangeArrowheads="1"/>
          </p:cNvSpPr>
          <p:nvPr/>
        </p:nvSpPr>
        <p:spPr bwMode="auto">
          <a:xfrm>
            <a:off x="3860800" y="998538"/>
            <a:ext cx="2692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/>
              <a:t>    案例</a:t>
            </a:r>
          </a:p>
        </p:txBody>
      </p:sp>
      <p:pic>
        <p:nvPicPr>
          <p:cNvPr id="13319" name="圖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713" y="549275"/>
            <a:ext cx="1947862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文字方塊 8"/>
          <p:cNvSpPr txBox="1">
            <a:spLocks noChangeArrowheads="1"/>
          </p:cNvSpPr>
          <p:nvPr/>
        </p:nvSpPr>
        <p:spPr bwMode="auto">
          <a:xfrm>
            <a:off x="508000" y="1700213"/>
            <a:ext cx="9047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>
                <a:solidFill>
                  <a:srgbClr val="FF0000"/>
                </a:solidFill>
              </a:rPr>
              <a:t>已知風量的某一個案件</a:t>
            </a:r>
            <a:r>
              <a:rPr lang="en-US" altLang="zh-TW" sz="1800">
                <a:solidFill>
                  <a:srgbClr val="FF0000"/>
                </a:solidFill>
              </a:rPr>
              <a:t>, </a:t>
            </a:r>
            <a:r>
              <a:rPr lang="zh-TW" altLang="en-US" sz="1800">
                <a:solidFill>
                  <a:srgbClr val="FF0000"/>
                </a:solidFill>
              </a:rPr>
              <a:t>兩家公司的估價單</a:t>
            </a:r>
            <a:r>
              <a:rPr lang="en-US" altLang="zh-TW" sz="1800">
                <a:solidFill>
                  <a:srgbClr val="FF0000"/>
                </a:solidFill>
              </a:rPr>
              <a:t>, </a:t>
            </a:r>
            <a:r>
              <a:rPr lang="zh-TW" altLang="en-US" sz="1800">
                <a:solidFill>
                  <a:srgbClr val="FF0000"/>
                </a:solidFill>
              </a:rPr>
              <a:t>但廠商選用風管直徑不同</a:t>
            </a:r>
            <a:r>
              <a:rPr lang="en-US" altLang="zh-TW" sz="1800">
                <a:solidFill>
                  <a:srgbClr val="FF0000"/>
                </a:solidFill>
              </a:rPr>
              <a:t>, </a:t>
            </a:r>
            <a:r>
              <a:rPr lang="zh-TW" altLang="en-US" sz="1800">
                <a:solidFill>
                  <a:srgbClr val="FF0000"/>
                </a:solidFill>
              </a:rPr>
              <a:t>報價使用相同馬力馬達</a:t>
            </a:r>
            <a:r>
              <a:rPr lang="en-US" altLang="zh-TW" sz="1800">
                <a:solidFill>
                  <a:srgbClr val="FF0000"/>
                </a:solidFill>
              </a:rPr>
              <a:t>, </a:t>
            </a:r>
            <a:r>
              <a:rPr lang="zh-TW" altLang="en-US" sz="1800">
                <a:solidFill>
                  <a:srgbClr val="FF0000"/>
                </a:solidFill>
              </a:rPr>
              <a:t>且選用相同廠牌風機</a:t>
            </a:r>
            <a:r>
              <a:rPr lang="en-US" altLang="zh-TW" sz="1800">
                <a:solidFill>
                  <a:srgbClr val="FF0000"/>
                </a:solidFill>
              </a:rPr>
              <a:t>, </a:t>
            </a:r>
            <a:r>
              <a:rPr lang="zh-TW" altLang="en-US" sz="1800">
                <a:solidFill>
                  <a:srgbClr val="FF0000"/>
                </a:solidFill>
              </a:rPr>
              <a:t>效率標準相同</a:t>
            </a:r>
          </a:p>
        </p:txBody>
      </p:sp>
      <p:sp>
        <p:nvSpPr>
          <p:cNvPr id="19" name="文字方塊 19"/>
          <p:cNvSpPr txBox="1">
            <a:spLocks noChangeArrowheads="1"/>
          </p:cNvSpPr>
          <p:nvPr/>
        </p:nvSpPr>
        <p:spPr bwMode="auto">
          <a:xfrm>
            <a:off x="6605588" y="3279775"/>
            <a:ext cx="1651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 eaLnBrk="1" hangingPunct="1">
              <a:defRPr/>
            </a:pPr>
            <a:r>
              <a:rPr lang="en-US" altLang="zh-TW" sz="2400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TW" altLang="en-US" sz="2400" dirty="0">
                <a:solidFill>
                  <a:srgbClr val="FF0000"/>
                </a:solidFill>
                <a:latin typeface="+mn-ea"/>
                <a:ea typeface="+mn-ea"/>
              </a:rPr>
              <a:t>廠商靜壓</a:t>
            </a:r>
            <a:endParaRPr lang="en-US" altLang="zh-TW" sz="2400" dirty="0">
              <a:solidFill>
                <a:srgbClr val="FF0000"/>
              </a:solidFill>
              <a:latin typeface="+mn-ea"/>
              <a:ea typeface="+mn-ea"/>
            </a:endParaRPr>
          </a:p>
          <a:p>
            <a:pPr algn="ctr" eaLnBrk="1" hangingPunct="1">
              <a:defRPr/>
            </a:pPr>
            <a:r>
              <a:rPr lang="zh-TW" altLang="en-US" sz="2400" dirty="0">
                <a:solidFill>
                  <a:srgbClr val="FF0000"/>
                </a:solidFill>
                <a:latin typeface="+mn-ea"/>
                <a:ea typeface="+mn-ea"/>
              </a:rPr>
              <a:t>多了</a:t>
            </a:r>
            <a:r>
              <a:rPr lang="en-US" altLang="zh-TW" sz="2400" dirty="0">
                <a:solidFill>
                  <a:srgbClr val="FF0000"/>
                </a:solidFill>
                <a:latin typeface="+mn-ea"/>
                <a:ea typeface="+mn-ea"/>
              </a:rPr>
              <a:t>46%</a:t>
            </a:r>
            <a:endParaRPr lang="zh-TW" altLang="en-US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文字方塊 23"/>
          <p:cNvSpPr txBox="1">
            <a:spLocks noChangeArrowheads="1"/>
          </p:cNvSpPr>
          <p:nvPr/>
        </p:nvSpPr>
        <p:spPr bwMode="auto">
          <a:xfrm>
            <a:off x="788988" y="5686425"/>
            <a:ext cx="503555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algn="ctr" eaLnBrk="1" hangingPunct="1">
              <a:defRPr/>
            </a:pPr>
            <a:r>
              <a:rPr lang="zh-TW" altLang="en-US" sz="2800" dirty="0">
                <a:solidFill>
                  <a:srgbClr val="2F528F"/>
                </a:solidFill>
                <a:latin typeface="+mn-ea"/>
                <a:ea typeface="+mn-ea"/>
              </a:rPr>
              <a:t>一年電費差</a:t>
            </a:r>
            <a:r>
              <a:rPr lang="en-US" altLang="zh-TW" sz="4000" b="1" dirty="0">
                <a:solidFill>
                  <a:srgbClr val="2F528F"/>
                </a:solidFill>
                <a:latin typeface="+mn-ea"/>
                <a:ea typeface="+mn-ea"/>
              </a:rPr>
              <a:t>7.8</a:t>
            </a:r>
            <a:r>
              <a:rPr lang="zh-TW" altLang="en-US" sz="2800" dirty="0">
                <a:solidFill>
                  <a:srgbClr val="2F528F"/>
                </a:solidFill>
                <a:latin typeface="+mn-ea"/>
                <a:ea typeface="+mn-ea"/>
              </a:rPr>
              <a:t>萬</a:t>
            </a:r>
            <a:endParaRPr lang="en-US" altLang="zh-TW" sz="2800" dirty="0">
              <a:solidFill>
                <a:srgbClr val="2F528F"/>
              </a:solidFill>
              <a:latin typeface="+mn-ea"/>
              <a:ea typeface="+mn-ea"/>
            </a:endParaRPr>
          </a:p>
          <a:p>
            <a:pPr algn="ctr" eaLnBrk="1" hangingPunct="1">
              <a:defRPr/>
            </a:pPr>
            <a:r>
              <a:rPr lang="zh-TW" altLang="en-US" sz="2800" dirty="0">
                <a:solidFill>
                  <a:srgbClr val="2F528F"/>
                </a:solidFill>
                <a:latin typeface="+mn-ea"/>
                <a:ea typeface="+mn-ea"/>
              </a:rPr>
              <a:t>兩者價差僅為風管價格，約</a:t>
            </a:r>
            <a:r>
              <a:rPr lang="en-US" altLang="zh-TW" sz="2800" dirty="0">
                <a:solidFill>
                  <a:srgbClr val="2F528F"/>
                </a:solidFill>
                <a:latin typeface="+mn-ea"/>
                <a:ea typeface="+mn-ea"/>
              </a:rPr>
              <a:t>2</a:t>
            </a:r>
            <a:r>
              <a:rPr lang="zh-TW" altLang="en-US" sz="2800" dirty="0">
                <a:solidFill>
                  <a:srgbClr val="2F528F"/>
                </a:solidFill>
                <a:latin typeface="+mn-ea"/>
                <a:ea typeface="+mn-ea"/>
              </a:rPr>
              <a:t>萬</a:t>
            </a:r>
            <a:r>
              <a:rPr lang="en-US" altLang="zh-TW" sz="2800" dirty="0">
                <a:solidFill>
                  <a:srgbClr val="2F528F"/>
                </a:solidFill>
                <a:latin typeface="+mn-ea"/>
                <a:ea typeface="+mn-ea"/>
              </a:rPr>
              <a:t> </a:t>
            </a:r>
            <a:endParaRPr lang="zh-TW" altLang="en-US" sz="2800" dirty="0">
              <a:solidFill>
                <a:srgbClr val="2F528F"/>
              </a:solidFill>
              <a:latin typeface="+mn-ea"/>
              <a:ea typeface="+mn-ea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01663" y="2414588"/>
          <a:ext cx="5370513" cy="3200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0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01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0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292">
                <a:tc>
                  <a:txBody>
                    <a:bodyPr/>
                    <a:lstStyle/>
                    <a:p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latin typeface="+mj-ea"/>
                          <a:ea typeface="+mj-ea"/>
                        </a:rPr>
                        <a:t>A</a:t>
                      </a:r>
                      <a:r>
                        <a:rPr lang="zh-TW" altLang="en-US" sz="2400" b="1" dirty="0">
                          <a:latin typeface="+mj-ea"/>
                          <a:ea typeface="+mj-ea"/>
                        </a:rPr>
                        <a:t>廠商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1" dirty="0">
                          <a:latin typeface="+mj-ea"/>
                          <a:ea typeface="+mj-ea"/>
                        </a:rPr>
                        <a:t>B</a:t>
                      </a:r>
                      <a:r>
                        <a:rPr lang="zh-TW" altLang="en-US" sz="2400" b="1" dirty="0">
                          <a:latin typeface="+mj-ea"/>
                          <a:ea typeface="+mj-ea"/>
                        </a:rPr>
                        <a:t>廠商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292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latin typeface="+mj-ea"/>
                          <a:ea typeface="+mj-ea"/>
                        </a:rPr>
                        <a:t>風量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500CMM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500CMM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292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風管直徑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1" hangingPunct="1"/>
                      <a:r>
                        <a:rPr lang="en-US" altLang="zh-TW" sz="240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100mm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solidFill>
                            <a:srgbClr val="C00000"/>
                          </a:solidFill>
                          <a:latin typeface="+mj-ea"/>
                          <a:ea typeface="+mj-ea"/>
                        </a:rPr>
                        <a:t>90mm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292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latin typeface="+mj-ea"/>
                          <a:ea typeface="+mj-ea"/>
                        </a:rPr>
                        <a:t>靜壓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eaLnBrk="1" hangingPunct="1"/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80mmAq</a:t>
                      </a:r>
                      <a:endParaRPr lang="en-US" altLang="zh-TW" sz="2400" dirty="0">
                        <a:solidFill>
                          <a:srgbClr val="FF0000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117mmAq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292"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latin typeface="+mj-ea"/>
                          <a:ea typeface="+mj-ea"/>
                        </a:rPr>
                        <a:t>風機效率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72%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72%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2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>
                          <a:latin typeface="+mj-ea"/>
                          <a:ea typeface="+mj-ea"/>
                        </a:rPr>
                        <a:t>使用馬力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15HP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15HP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2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>
                          <a:latin typeface="+mj-ea"/>
                          <a:ea typeface="+mj-ea"/>
                        </a:rPr>
                        <a:t>實際耗電</a:t>
                      </a: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9.1HP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dirty="0">
                          <a:latin typeface="+mj-ea"/>
                          <a:ea typeface="+mj-ea"/>
                        </a:rPr>
                        <a:t>13.2HP</a:t>
                      </a:r>
                      <a:endParaRPr lang="zh-TW" altLang="en-US" sz="2400" dirty="0">
                        <a:latin typeface="+mj-ea"/>
                        <a:ea typeface="+mj-ea"/>
                      </a:endParaRPr>
                    </a:p>
                  </a:txBody>
                  <a:tcPr marL="91432" marR="914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4" name="圓角矩形 23"/>
          <p:cNvSpPr/>
          <p:nvPr/>
        </p:nvSpPr>
        <p:spPr>
          <a:xfrm>
            <a:off x="517525" y="3417888"/>
            <a:ext cx="5578475" cy="39846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517525" y="4806950"/>
            <a:ext cx="5578475" cy="39846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4" grpId="0" animBg="1"/>
      <p:bldP spid="24" grpId="1" animBg="1"/>
      <p:bldP spid="2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36195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36196" name="Rectangle 6"/>
          <p:cNvSpPr>
            <a:spLocks noChangeArrowheads="1"/>
          </p:cNvSpPr>
          <p:nvPr/>
        </p:nvSpPr>
        <p:spPr bwMode="auto">
          <a:xfrm>
            <a:off x="2833688" y="330200"/>
            <a:ext cx="36877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纖維布風管的 實例</a:t>
            </a:r>
          </a:p>
        </p:txBody>
      </p:sp>
      <p:sp>
        <p:nvSpPr>
          <p:cNvPr id="136197" name="文字方塊 17"/>
          <p:cNvSpPr txBox="1">
            <a:spLocks noChangeArrowheads="1"/>
          </p:cNvSpPr>
          <p:nvPr/>
        </p:nvSpPr>
        <p:spPr bwMode="auto">
          <a:xfrm>
            <a:off x="271463" y="1052513"/>
            <a:ext cx="32781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 i="1">
                <a:solidFill>
                  <a:srgbClr val="FF0000"/>
                </a:solidFill>
              </a:rPr>
              <a:t>板橋體育館</a:t>
            </a:r>
            <a:r>
              <a:rPr lang="en-US" altLang="zh-TW" sz="2000" b="1" i="1">
                <a:solidFill>
                  <a:srgbClr val="FF0000"/>
                </a:solidFill>
              </a:rPr>
              <a:t>-</a:t>
            </a:r>
          </a:p>
          <a:p>
            <a:pPr eaLnBrk="1" hangingPunct="1"/>
            <a:r>
              <a:rPr lang="zh-TW" altLang="en-US" sz="2000" b="1" i="1">
                <a:solidFill>
                  <a:srgbClr val="FF0000"/>
                </a:solidFill>
              </a:rPr>
              <a:t>以均勻送冷氣</a:t>
            </a:r>
            <a:r>
              <a:rPr lang="en-US" altLang="zh-TW" sz="2000" b="1" i="1">
                <a:solidFill>
                  <a:srgbClr val="FF0000"/>
                </a:solidFill>
              </a:rPr>
              <a:t>, </a:t>
            </a:r>
            <a:r>
              <a:rPr lang="zh-TW" altLang="en-US" sz="2000" b="1" i="1">
                <a:solidFill>
                  <a:srgbClr val="FF0000"/>
                </a:solidFill>
              </a:rPr>
              <a:t>省電為主</a:t>
            </a:r>
          </a:p>
        </p:txBody>
      </p:sp>
      <p:pic>
        <p:nvPicPr>
          <p:cNvPr id="136198" name="圖片 10" descr="IMG_474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773238"/>
            <a:ext cx="3949700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199" name="圖片 11" descr="IMG_472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4652963"/>
            <a:ext cx="239236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200" name="圖片 8" descr="log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260350"/>
            <a:ext cx="78105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201" name="文字方塊 1"/>
          <p:cNvSpPr txBox="1">
            <a:spLocks noChangeArrowheads="1"/>
          </p:cNvSpPr>
          <p:nvPr/>
        </p:nvSpPr>
        <p:spPr bwMode="auto">
          <a:xfrm>
            <a:off x="2663825" y="4648200"/>
            <a:ext cx="21621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未採用布管前</a:t>
            </a:r>
            <a:r>
              <a:rPr lang="en-US" altLang="zh-TW" sz="1600"/>
              <a:t>, </a:t>
            </a:r>
            <a:r>
              <a:rPr lang="zh-TW" altLang="en-US" sz="1600"/>
              <a:t>空調出風僅由左右兩側觀眾席上方鍍鋅風管出風</a:t>
            </a:r>
            <a:r>
              <a:rPr lang="en-US" altLang="zh-TW" sz="1600"/>
              <a:t>. </a:t>
            </a:r>
            <a:r>
              <a:rPr lang="zh-TW" altLang="en-US" sz="1600"/>
              <a:t>因空間大</a:t>
            </a:r>
            <a:r>
              <a:rPr lang="en-US" altLang="zh-TW" sz="1600"/>
              <a:t>, </a:t>
            </a:r>
            <a:r>
              <a:rPr lang="zh-TW" altLang="en-US" sz="1600"/>
              <a:t>僅有觀眾席的冷氣夠冷</a:t>
            </a:r>
            <a:r>
              <a:rPr lang="en-US" altLang="zh-TW" sz="1600"/>
              <a:t>, </a:t>
            </a:r>
            <a:r>
              <a:rPr lang="zh-TW" altLang="en-US" sz="1600"/>
              <a:t>中間球場溫度高</a:t>
            </a:r>
            <a:r>
              <a:rPr lang="en-US" altLang="zh-TW" sz="1600"/>
              <a:t>, </a:t>
            </a:r>
            <a:r>
              <a:rPr lang="zh-TW" altLang="en-US" sz="1600"/>
              <a:t>無法有效的供應冷氣到球場區</a:t>
            </a:r>
          </a:p>
        </p:txBody>
      </p:sp>
      <p:pic>
        <p:nvPicPr>
          <p:cNvPr id="136202" name="圖片 8" descr="20090803030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50" y="1773238"/>
            <a:ext cx="4213225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203" name="圖片 9" descr="20090803026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725" y="4797425"/>
            <a:ext cx="233997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204" name="文字方塊 17"/>
          <p:cNvSpPr txBox="1">
            <a:spLocks noChangeArrowheads="1"/>
          </p:cNvSpPr>
          <p:nvPr/>
        </p:nvSpPr>
        <p:spPr bwMode="auto">
          <a:xfrm>
            <a:off x="5888038" y="1052513"/>
            <a:ext cx="35131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 b="1" i="1">
                <a:solidFill>
                  <a:srgbClr val="FF0000"/>
                </a:solidFill>
              </a:rPr>
              <a:t>高雄軍方某基地空調廠房</a:t>
            </a:r>
            <a:r>
              <a:rPr lang="en-US" altLang="zh-TW" sz="2000" b="1" i="1">
                <a:solidFill>
                  <a:srgbClr val="FF0000"/>
                </a:solidFill>
              </a:rPr>
              <a:t>-</a:t>
            </a:r>
          </a:p>
          <a:p>
            <a:pPr eaLnBrk="1" hangingPunct="1"/>
            <a:r>
              <a:rPr lang="zh-TW" altLang="en-US" sz="2000" b="1" i="1">
                <a:solidFill>
                  <a:srgbClr val="FF0000"/>
                </a:solidFill>
              </a:rPr>
              <a:t>以均勻送冷氣</a:t>
            </a:r>
            <a:r>
              <a:rPr lang="en-US" altLang="zh-TW" sz="2000" b="1" i="1">
                <a:solidFill>
                  <a:srgbClr val="FF0000"/>
                </a:solidFill>
              </a:rPr>
              <a:t>, </a:t>
            </a:r>
            <a:r>
              <a:rPr lang="zh-TW" altLang="en-US" sz="2000" b="1" i="1">
                <a:solidFill>
                  <a:srgbClr val="FF0000"/>
                </a:solidFill>
              </a:rPr>
              <a:t>省電為主</a:t>
            </a:r>
          </a:p>
        </p:txBody>
      </p:sp>
    </p:spTree>
  </p:cSld>
  <p:clrMapOvr>
    <a:masterClrMapping/>
  </p:clrMapOvr>
  <p:transition spd="slow"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38243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38244" name="Rectangle 6"/>
          <p:cNvSpPr>
            <a:spLocks noChangeArrowheads="1"/>
          </p:cNvSpPr>
          <p:nvPr/>
        </p:nvSpPr>
        <p:spPr bwMode="auto">
          <a:xfrm>
            <a:off x="2833688" y="330200"/>
            <a:ext cx="36877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纖維布風管的 實例</a:t>
            </a:r>
          </a:p>
        </p:txBody>
      </p:sp>
      <p:sp>
        <p:nvSpPr>
          <p:cNvPr id="138245" name="文字方塊 17"/>
          <p:cNvSpPr txBox="1">
            <a:spLocks noChangeArrowheads="1"/>
          </p:cNvSpPr>
          <p:nvPr/>
        </p:nvSpPr>
        <p:spPr bwMode="auto">
          <a:xfrm>
            <a:off x="3027363" y="985838"/>
            <a:ext cx="35433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300" b="1" i="1">
                <a:solidFill>
                  <a:srgbClr val="FF0000"/>
                </a:solidFill>
              </a:rPr>
              <a:t>華億通風辦公室</a:t>
            </a:r>
          </a:p>
        </p:txBody>
      </p:sp>
      <p:pic>
        <p:nvPicPr>
          <p:cNvPr id="138246" name="圖片 8" descr="SAM_332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1916113"/>
            <a:ext cx="2573337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7" name="圖片 9" descr="SAM_339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1900238"/>
            <a:ext cx="3481387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8" name="圖片 10" descr="SAM_339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0" y="4365625"/>
            <a:ext cx="3116263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9" name="圖片 11" descr="SAM_339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663" y="4365625"/>
            <a:ext cx="311467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50" name="圖片 12" descr="SAM_3394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1900238"/>
            <a:ext cx="3459163" cy="239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251" name="文字方塊 13"/>
          <p:cNvSpPr txBox="1">
            <a:spLocks noChangeArrowheads="1"/>
          </p:cNvSpPr>
          <p:nvPr/>
        </p:nvSpPr>
        <p:spPr bwMode="auto">
          <a:xfrm>
            <a:off x="219075" y="4508500"/>
            <a:ext cx="2808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>
                <a:solidFill>
                  <a:srgbClr val="FF0000"/>
                </a:solidFill>
              </a:rPr>
              <a:t>最開頭及最末端的風口直徑相同的情況下</a:t>
            </a:r>
            <a:r>
              <a:rPr lang="en-US" altLang="zh-TW" sz="1800">
                <a:solidFill>
                  <a:srgbClr val="FF0000"/>
                </a:solidFill>
              </a:rPr>
              <a:t>.</a:t>
            </a:r>
          </a:p>
          <a:p>
            <a:pPr eaLnBrk="1" hangingPunct="1"/>
            <a:r>
              <a:rPr lang="zh-TW" altLang="en-US" sz="1800">
                <a:solidFill>
                  <a:srgbClr val="FF0000"/>
                </a:solidFill>
              </a:rPr>
              <a:t>風速都為 </a:t>
            </a:r>
            <a:r>
              <a:rPr lang="en-US" altLang="zh-TW" sz="1800">
                <a:solidFill>
                  <a:srgbClr val="FF0000"/>
                </a:solidFill>
              </a:rPr>
              <a:t>4m/s</a:t>
            </a:r>
            <a:r>
              <a:rPr lang="zh-TW" altLang="en-US" sz="1800">
                <a:solidFill>
                  <a:srgbClr val="FF0000"/>
                </a:solidFill>
              </a:rPr>
              <a:t>左右</a:t>
            </a:r>
            <a:r>
              <a:rPr lang="en-US" altLang="zh-TW" sz="1800">
                <a:solidFill>
                  <a:srgbClr val="FF0000"/>
                </a:solidFill>
              </a:rPr>
              <a:t>.</a:t>
            </a:r>
          </a:p>
          <a:p>
            <a:pPr eaLnBrk="1" hangingPunct="1"/>
            <a:r>
              <a:rPr lang="zh-TW" altLang="en-US" sz="1800">
                <a:solidFill>
                  <a:srgbClr val="FF0000"/>
                </a:solidFill>
              </a:rPr>
              <a:t>均勻度</a:t>
            </a:r>
            <a:r>
              <a:rPr lang="en-US" altLang="zh-TW" sz="1800">
                <a:solidFill>
                  <a:srgbClr val="FF0000"/>
                </a:solidFill>
              </a:rPr>
              <a:t>100%</a:t>
            </a:r>
            <a:endParaRPr lang="zh-TW" altLang="en-US" sz="1800">
              <a:solidFill>
                <a:srgbClr val="FF0000"/>
              </a:solidFill>
            </a:endParaRPr>
          </a:p>
        </p:txBody>
      </p:sp>
      <p:pic>
        <p:nvPicPr>
          <p:cNvPr id="138252" name="圖片 12" descr="logo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 Box 9"/>
          <p:cNvSpPr txBox="1">
            <a:spLocks noChangeArrowheads="1"/>
          </p:cNvSpPr>
          <p:nvPr/>
        </p:nvSpPr>
        <p:spPr bwMode="auto">
          <a:xfrm>
            <a:off x="1073150" y="2971800"/>
            <a:ext cx="5861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TW" altLang="en-US" sz="1600"/>
          </a:p>
          <a:p>
            <a:pPr eaLnBrk="1" hangingPunct="1">
              <a:spcBef>
                <a:spcPct val="50000"/>
              </a:spcBef>
            </a:pPr>
            <a:endParaRPr lang="zh-TW" altLang="en-US" sz="160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71463" y="1700213"/>
            <a:ext cx="6069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400" b="1" i="1" u="sng"/>
              <a:t>正確的氣罩設計</a:t>
            </a:r>
            <a:r>
              <a:rPr lang="en-US" altLang="zh-TW" sz="2400" b="1" i="1" u="sng"/>
              <a:t>(</a:t>
            </a:r>
            <a:r>
              <a:rPr lang="zh-TW" altLang="en-US" sz="2400" b="1" i="1" u="sng"/>
              <a:t>局部排氣</a:t>
            </a:r>
            <a:r>
              <a:rPr lang="en-US" altLang="zh-TW" sz="2400" b="1" i="1" u="sng"/>
              <a:t>)</a:t>
            </a:r>
            <a:endParaRPr lang="zh-TW" altLang="en-US" sz="1600" b="1"/>
          </a:p>
        </p:txBody>
      </p:sp>
      <p:sp>
        <p:nvSpPr>
          <p:cNvPr id="146436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146437" name="圖片 11" descr="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1557338"/>
            <a:ext cx="5305425" cy="49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字方塊 12"/>
          <p:cNvSpPr txBox="1"/>
          <p:nvPr/>
        </p:nvSpPr>
        <p:spPr>
          <a:xfrm>
            <a:off x="350838" y="2276475"/>
            <a:ext cx="3900487" cy="1570038"/>
          </a:xfrm>
          <a:prstGeom prst="rect">
            <a:avLst/>
          </a:prstGeom>
          <a:noFill/>
        </p:spPr>
        <p:txBody>
          <a:bodyPr lIns="91437" tIns="45718" rIns="91437" bIns="45718">
            <a:spAutoFit/>
          </a:bodyPr>
          <a:lstStyle/>
          <a:p>
            <a:pPr>
              <a:defRPr/>
            </a:pPr>
            <a:r>
              <a:rPr lang="zh-TW" altLang="en-US" sz="1600" dirty="0"/>
              <a:t>良好的氣罩設計</a:t>
            </a:r>
            <a:r>
              <a:rPr lang="en-US" altLang="zh-TW" sz="1600" dirty="0"/>
              <a:t>, </a:t>
            </a:r>
            <a:r>
              <a:rPr lang="zh-TW" altLang="en-US" sz="1600" dirty="0"/>
              <a:t>可以減少抽風量</a:t>
            </a:r>
            <a:r>
              <a:rPr lang="en-US" altLang="zh-TW" sz="1600" dirty="0"/>
              <a:t>,</a:t>
            </a:r>
            <a:r>
              <a:rPr lang="zh-TW" altLang="en-US" sz="1600" dirty="0"/>
              <a:t> 也就可以減少耗電的需求</a:t>
            </a:r>
            <a:r>
              <a:rPr lang="en-US" altLang="zh-TW" sz="1600" dirty="0"/>
              <a:t>. </a:t>
            </a:r>
          </a:p>
          <a:p>
            <a:pPr>
              <a:defRPr/>
            </a:pPr>
            <a:endParaRPr lang="en-US" altLang="zh-TW" sz="1600" dirty="0"/>
          </a:p>
          <a:p>
            <a:pPr>
              <a:defRPr/>
            </a:pPr>
            <a:r>
              <a:rPr lang="zh-TW" altLang="en-US" sz="1600" dirty="0"/>
              <a:t>重點</a:t>
            </a:r>
            <a:r>
              <a:rPr lang="en-US" altLang="zh-TW" sz="1600" dirty="0"/>
              <a:t>: </a:t>
            </a:r>
          </a:p>
          <a:p>
            <a:pPr marL="342888" indent="-342888">
              <a:buFontTx/>
              <a:buAutoNum type="arabicPeriod"/>
              <a:defRPr/>
            </a:pPr>
            <a:r>
              <a:rPr lang="zh-TW" altLang="en-US" sz="1600" dirty="0"/>
              <a:t>儘量接近污染源</a:t>
            </a:r>
            <a:endParaRPr lang="en-US" altLang="zh-TW" sz="1600" dirty="0"/>
          </a:p>
          <a:p>
            <a:pPr marL="342888" indent="-342888">
              <a:buFontTx/>
              <a:buAutoNum type="arabicPeriod"/>
              <a:defRPr/>
            </a:pPr>
            <a:r>
              <a:rPr lang="zh-TW" altLang="en-US" sz="1600" dirty="0"/>
              <a:t>覆蓋面積正確</a:t>
            </a:r>
          </a:p>
        </p:txBody>
      </p:sp>
      <p:pic>
        <p:nvPicPr>
          <p:cNvPr id="146439" name="圖片 8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40" name="Rectangle 6"/>
          <p:cNvSpPr>
            <a:spLocks noChangeArrowheads="1"/>
          </p:cNvSpPr>
          <p:nvPr/>
        </p:nvSpPr>
        <p:spPr bwMode="auto">
          <a:xfrm>
            <a:off x="3236913" y="336550"/>
            <a:ext cx="39624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/>
          <a:p>
            <a:r>
              <a:rPr lang="zh-TW" altLang="en-US"/>
              <a:t>減少風量的省電</a:t>
            </a:r>
          </a:p>
        </p:txBody>
      </p:sp>
      <p:pic>
        <p:nvPicPr>
          <p:cNvPr id="14644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3" y="3967163"/>
            <a:ext cx="2771775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91238" y="4724400"/>
            <a:ext cx="3430587" cy="15192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8483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148484" name="圖片 8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8032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485" name="Rectangle 6"/>
          <p:cNvSpPr>
            <a:spLocks noChangeArrowheads="1"/>
          </p:cNvSpPr>
          <p:nvPr/>
        </p:nvSpPr>
        <p:spPr bwMode="auto">
          <a:xfrm>
            <a:off x="3236913" y="336550"/>
            <a:ext cx="39624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/>
          <a:p>
            <a:r>
              <a:rPr lang="zh-TW" altLang="en-US"/>
              <a:t>減少風量的省電</a:t>
            </a:r>
          </a:p>
        </p:txBody>
      </p:sp>
      <p:sp>
        <p:nvSpPr>
          <p:cNvPr id="19" name="圓角矩形 18"/>
          <p:cNvSpPr/>
          <p:nvPr/>
        </p:nvSpPr>
        <p:spPr>
          <a:xfrm>
            <a:off x="5991225" y="2587625"/>
            <a:ext cx="3530600" cy="17557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3081338" y="974725"/>
            <a:ext cx="3922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2400" b="1" dirty="0">
                <a:latin typeface="+mn-ea"/>
                <a:ea typeface="+mn-ea"/>
              </a:rPr>
              <a:t>正確的氣罩設計</a:t>
            </a:r>
            <a:r>
              <a:rPr lang="en-US" altLang="zh-TW" sz="2400" b="1" dirty="0">
                <a:latin typeface="+mn-ea"/>
                <a:ea typeface="+mn-ea"/>
              </a:rPr>
              <a:t>(</a:t>
            </a:r>
            <a:r>
              <a:rPr lang="zh-TW" altLang="en-US" sz="2400" b="1" dirty="0">
                <a:latin typeface="+mn-ea"/>
                <a:ea typeface="+mn-ea"/>
              </a:rPr>
              <a:t>局部排氣</a:t>
            </a:r>
            <a:r>
              <a:rPr lang="en-US" altLang="zh-TW" sz="2400" b="1" dirty="0">
                <a:latin typeface="+mn-ea"/>
                <a:ea typeface="+mn-ea"/>
              </a:rPr>
              <a:t>)</a:t>
            </a:r>
            <a:endParaRPr lang="zh-TW" altLang="en-US" sz="1600" b="1" dirty="0">
              <a:latin typeface="+mn-ea"/>
              <a:ea typeface="+mn-ea"/>
            </a:endParaRPr>
          </a:p>
        </p:txBody>
      </p:sp>
      <p:sp>
        <p:nvSpPr>
          <p:cNvPr id="22" name="文字方塊 1"/>
          <p:cNvSpPr txBox="1">
            <a:spLocks noChangeArrowheads="1"/>
          </p:cNvSpPr>
          <p:nvPr/>
        </p:nvSpPr>
        <p:spPr bwMode="auto">
          <a:xfrm>
            <a:off x="428625" y="4765675"/>
            <a:ext cx="531653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r>
              <a:rPr lang="zh-TW" altLang="en-US" sz="1800" dirty="0">
                <a:latin typeface="+mn-ea"/>
                <a:ea typeface="+mn-ea"/>
              </a:rPr>
              <a:t>若擋住兩個面，或高度降到原來一半，則只要一半的風量就可達到原來的效果，耗電是原來的</a:t>
            </a:r>
            <a:r>
              <a:rPr lang="en-US" altLang="zh-TW" sz="1800" dirty="0">
                <a:latin typeface="+mn-ea"/>
                <a:ea typeface="+mn-ea"/>
              </a:rPr>
              <a:t>0.5</a:t>
            </a:r>
            <a:r>
              <a:rPr lang="en-US" altLang="zh-TW" sz="1800" baseline="30000" dirty="0">
                <a:latin typeface="+mn-ea"/>
                <a:ea typeface="+mn-ea"/>
              </a:rPr>
              <a:t>3</a:t>
            </a:r>
            <a:r>
              <a:rPr lang="zh-TW" altLang="en-US" sz="1800" dirty="0">
                <a:latin typeface="+mn-ea"/>
                <a:ea typeface="+mn-ea"/>
              </a:rPr>
              <a:t>＝</a:t>
            </a:r>
            <a:r>
              <a:rPr lang="en-US" altLang="zh-TW" sz="1800" dirty="0">
                <a:latin typeface="+mn-ea"/>
                <a:ea typeface="+mn-ea"/>
              </a:rPr>
              <a:t>0.125</a:t>
            </a:r>
          </a:p>
          <a:p>
            <a:pPr eaLnBrk="1" hangingPunct="1">
              <a:defRPr/>
            </a:pPr>
            <a:r>
              <a:rPr lang="zh-TW" altLang="en-US" sz="1800" dirty="0">
                <a:latin typeface="+mn-ea"/>
                <a:ea typeface="+mn-ea"/>
              </a:rPr>
              <a:t>如果原風機是</a:t>
            </a:r>
            <a:r>
              <a:rPr lang="en-US" altLang="zh-TW" sz="1800" dirty="0">
                <a:latin typeface="+mn-ea"/>
                <a:ea typeface="+mn-ea"/>
              </a:rPr>
              <a:t>20HP</a:t>
            </a:r>
            <a:r>
              <a:rPr lang="zh-TW" altLang="en-US" sz="1800" dirty="0">
                <a:latin typeface="+mn-ea"/>
                <a:ea typeface="+mn-ea"/>
              </a:rPr>
              <a:t>，會降成</a:t>
            </a:r>
            <a:r>
              <a:rPr lang="en-US" altLang="zh-TW" sz="1800" dirty="0">
                <a:latin typeface="+mn-ea"/>
                <a:ea typeface="+mn-ea"/>
              </a:rPr>
              <a:t>2.5HP</a:t>
            </a:r>
            <a:r>
              <a:rPr lang="zh-TW" altLang="en-US" sz="1800" dirty="0">
                <a:latin typeface="+mn-ea"/>
                <a:ea typeface="+mn-ea"/>
              </a:rPr>
              <a:t>，節省</a:t>
            </a:r>
            <a:r>
              <a:rPr lang="en-US" altLang="zh-TW" sz="1800" dirty="0">
                <a:latin typeface="+mn-ea"/>
                <a:ea typeface="+mn-ea"/>
              </a:rPr>
              <a:t>17.5HP</a:t>
            </a:r>
            <a:r>
              <a:rPr lang="zh-TW" altLang="en-US" sz="1800" dirty="0">
                <a:latin typeface="+mn-ea"/>
                <a:ea typeface="+mn-ea"/>
              </a:rPr>
              <a:t>，</a:t>
            </a:r>
            <a:r>
              <a:rPr lang="en-US" altLang="zh-TW" sz="1800" dirty="0">
                <a:latin typeface="+mn-ea"/>
                <a:ea typeface="+mn-ea"/>
              </a:rPr>
              <a:t> </a:t>
            </a:r>
            <a:r>
              <a:rPr lang="zh-TW" altLang="en-US" sz="1800" dirty="0">
                <a:latin typeface="+mn-ea"/>
                <a:ea typeface="+mn-ea"/>
              </a:rPr>
              <a:t>一年可省電費</a:t>
            </a:r>
            <a:r>
              <a:rPr lang="en-US" altLang="zh-TW" sz="1800" dirty="0">
                <a:latin typeface="+mn-ea"/>
                <a:ea typeface="+mn-ea"/>
              </a:rPr>
              <a:t>33</a:t>
            </a:r>
            <a:r>
              <a:rPr lang="zh-TW" altLang="en-US" sz="1800" dirty="0">
                <a:latin typeface="+mn-ea"/>
                <a:ea typeface="+mn-ea"/>
              </a:rPr>
              <a:t>萬。</a:t>
            </a:r>
          </a:p>
        </p:txBody>
      </p:sp>
      <p:sp>
        <p:nvSpPr>
          <p:cNvPr id="23" name="文字方塊 22"/>
          <p:cNvSpPr txBox="1"/>
          <p:nvPr/>
        </p:nvSpPr>
        <p:spPr>
          <a:xfrm>
            <a:off x="6132513" y="2627313"/>
            <a:ext cx="35687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氣罩的設計風量計算</a:t>
            </a:r>
            <a:endParaRPr lang="en-US" altLang="zh-TW" sz="1600" b="1" dirty="0">
              <a:solidFill>
                <a:srgbClr val="002060"/>
              </a:solidFill>
              <a:latin typeface="+mn-ea"/>
              <a:ea typeface="新細明體" charset="-120"/>
            </a:endParaRPr>
          </a:p>
          <a:p>
            <a:pPr>
              <a:defRPr/>
            </a:pPr>
            <a:endParaRPr lang="en-US" altLang="zh-TW" sz="1600" b="1" dirty="0">
              <a:solidFill>
                <a:srgbClr val="002060"/>
              </a:solidFill>
              <a:latin typeface="+mn-ea"/>
              <a:ea typeface="新細明體" charset="-120"/>
            </a:endParaRPr>
          </a:p>
          <a:p>
            <a:pPr>
              <a:defRPr/>
            </a:pP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風量 </a:t>
            </a:r>
            <a:r>
              <a:rPr lang="en-US" altLang="zh-TW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Q = 1.4 x P x D x V</a:t>
            </a:r>
          </a:p>
          <a:p>
            <a:pPr>
              <a:defRPr/>
            </a:pP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其中</a:t>
            </a:r>
            <a:r>
              <a:rPr lang="en-US" altLang="zh-TW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: P</a:t>
            </a: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為氣罩的周長</a:t>
            </a:r>
            <a:endParaRPr lang="en-US" altLang="zh-TW" sz="1600" b="1" dirty="0">
              <a:solidFill>
                <a:srgbClr val="002060"/>
              </a:solidFill>
              <a:latin typeface="+mn-ea"/>
              <a:ea typeface="新細明體" charset="-120"/>
            </a:endParaRPr>
          </a:p>
          <a:p>
            <a:pPr>
              <a:defRPr/>
            </a:pP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          </a:t>
            </a:r>
            <a:r>
              <a:rPr lang="en-US" altLang="zh-TW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D</a:t>
            </a: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為氣罩離污染源的高度</a:t>
            </a:r>
            <a:endParaRPr lang="en-US" altLang="zh-TW" sz="1600" b="1" dirty="0">
              <a:solidFill>
                <a:srgbClr val="002060"/>
              </a:solidFill>
              <a:latin typeface="+mn-ea"/>
              <a:ea typeface="新細明體" charset="-120"/>
            </a:endParaRPr>
          </a:p>
          <a:p>
            <a:pPr>
              <a:defRPr/>
            </a:pP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          </a:t>
            </a:r>
            <a:r>
              <a:rPr lang="en-US" altLang="zh-TW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V</a:t>
            </a: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為捕集</a:t>
            </a:r>
            <a:r>
              <a:rPr lang="en-US" altLang="zh-TW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(</a:t>
            </a: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捉</a:t>
            </a:r>
            <a:r>
              <a:rPr lang="en-US" altLang="zh-TW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)</a:t>
            </a:r>
            <a:r>
              <a:rPr lang="zh-TW" altLang="en-US" sz="1600" b="1" dirty="0">
                <a:solidFill>
                  <a:srgbClr val="002060"/>
                </a:solidFill>
                <a:latin typeface="+mn-ea"/>
                <a:ea typeface="新細明體" charset="-120"/>
              </a:rPr>
              <a:t>風速</a:t>
            </a:r>
          </a:p>
        </p:txBody>
      </p:sp>
      <p:pic>
        <p:nvPicPr>
          <p:cNvPr id="148490" name="圖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88" y="1820863"/>
            <a:ext cx="3932237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梯形 10">
            <a:extLst/>
          </p:cNvPr>
          <p:cNvSpPr/>
          <p:nvPr/>
        </p:nvSpPr>
        <p:spPr>
          <a:xfrm rot="991421">
            <a:off x="3789363" y="3146425"/>
            <a:ext cx="938212" cy="1130300"/>
          </a:xfrm>
          <a:custGeom>
            <a:avLst/>
            <a:gdLst>
              <a:gd name="connsiteX0" fmla="*/ 0 w 1034571"/>
              <a:gd name="connsiteY0" fmla="*/ 1604636 h 1604636"/>
              <a:gd name="connsiteX1" fmla="*/ 308519 w 1034571"/>
              <a:gd name="connsiteY1" fmla="*/ 0 h 1604636"/>
              <a:gd name="connsiteX2" fmla="*/ 726052 w 1034571"/>
              <a:gd name="connsiteY2" fmla="*/ 0 h 1604636"/>
              <a:gd name="connsiteX3" fmla="*/ 1034571 w 1034571"/>
              <a:gd name="connsiteY3" fmla="*/ 1604636 h 1604636"/>
              <a:gd name="connsiteX4" fmla="*/ 0 w 1034571"/>
              <a:gd name="connsiteY4" fmla="*/ 1604636 h 1604636"/>
              <a:gd name="connsiteX0" fmla="*/ 257192 w 1291763"/>
              <a:gd name="connsiteY0" fmla="*/ 1604636 h 1604636"/>
              <a:gd name="connsiteX1" fmla="*/ 0 w 1291763"/>
              <a:gd name="connsiteY1" fmla="*/ 819783 h 1604636"/>
              <a:gd name="connsiteX2" fmla="*/ 983244 w 1291763"/>
              <a:gd name="connsiteY2" fmla="*/ 0 h 1604636"/>
              <a:gd name="connsiteX3" fmla="*/ 1291763 w 1291763"/>
              <a:gd name="connsiteY3" fmla="*/ 1604636 h 1604636"/>
              <a:gd name="connsiteX4" fmla="*/ 257192 w 1291763"/>
              <a:gd name="connsiteY4" fmla="*/ 1604636 h 1604636"/>
              <a:gd name="connsiteX0" fmla="*/ 171231 w 1291763"/>
              <a:gd name="connsiteY0" fmla="*/ 1436965 h 1604636"/>
              <a:gd name="connsiteX1" fmla="*/ 0 w 1291763"/>
              <a:gd name="connsiteY1" fmla="*/ 819783 h 1604636"/>
              <a:gd name="connsiteX2" fmla="*/ 983244 w 1291763"/>
              <a:gd name="connsiteY2" fmla="*/ 0 h 1604636"/>
              <a:gd name="connsiteX3" fmla="*/ 1291763 w 1291763"/>
              <a:gd name="connsiteY3" fmla="*/ 1604636 h 1604636"/>
              <a:gd name="connsiteX4" fmla="*/ 171231 w 1291763"/>
              <a:gd name="connsiteY4" fmla="*/ 1436965 h 1604636"/>
              <a:gd name="connsiteX0" fmla="*/ 171231 w 983244"/>
              <a:gd name="connsiteY0" fmla="*/ 1436965 h 1436965"/>
              <a:gd name="connsiteX1" fmla="*/ 0 w 983244"/>
              <a:gd name="connsiteY1" fmla="*/ 819783 h 1436965"/>
              <a:gd name="connsiteX2" fmla="*/ 983244 w 983244"/>
              <a:gd name="connsiteY2" fmla="*/ 0 h 1436965"/>
              <a:gd name="connsiteX3" fmla="*/ 970109 w 983244"/>
              <a:gd name="connsiteY3" fmla="*/ 927368 h 1436965"/>
              <a:gd name="connsiteX4" fmla="*/ 171231 w 983244"/>
              <a:gd name="connsiteY4" fmla="*/ 1436965 h 1436965"/>
              <a:gd name="connsiteX0" fmla="*/ 171231 w 970109"/>
              <a:gd name="connsiteY0" fmla="*/ 1129440 h 1129440"/>
              <a:gd name="connsiteX1" fmla="*/ 0 w 970109"/>
              <a:gd name="connsiteY1" fmla="*/ 512258 h 1129440"/>
              <a:gd name="connsiteX2" fmla="*/ 760571 w 970109"/>
              <a:gd name="connsiteY2" fmla="*/ 0 h 1129440"/>
              <a:gd name="connsiteX3" fmla="*/ 970109 w 970109"/>
              <a:gd name="connsiteY3" fmla="*/ 619843 h 1129440"/>
              <a:gd name="connsiteX4" fmla="*/ 171231 w 970109"/>
              <a:gd name="connsiteY4" fmla="*/ 1129440 h 1129440"/>
              <a:gd name="connsiteX0" fmla="*/ 171231 w 936819"/>
              <a:gd name="connsiteY0" fmla="*/ 1129440 h 1129440"/>
              <a:gd name="connsiteX1" fmla="*/ 0 w 936819"/>
              <a:gd name="connsiteY1" fmla="*/ 512258 h 1129440"/>
              <a:gd name="connsiteX2" fmla="*/ 760571 w 936819"/>
              <a:gd name="connsiteY2" fmla="*/ 0 h 1129440"/>
              <a:gd name="connsiteX3" fmla="*/ 936819 w 936819"/>
              <a:gd name="connsiteY3" fmla="*/ 629718 h 1129440"/>
              <a:gd name="connsiteX4" fmla="*/ 171231 w 936819"/>
              <a:gd name="connsiteY4" fmla="*/ 1129440 h 112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6819" h="1129440">
                <a:moveTo>
                  <a:pt x="171231" y="1129440"/>
                </a:moveTo>
                <a:lnTo>
                  <a:pt x="0" y="512258"/>
                </a:lnTo>
                <a:lnTo>
                  <a:pt x="760571" y="0"/>
                </a:lnTo>
                <a:lnTo>
                  <a:pt x="936819" y="629718"/>
                </a:lnTo>
                <a:lnTo>
                  <a:pt x="171231" y="1129440"/>
                </a:lnTo>
                <a:close/>
              </a:path>
            </a:pathLst>
          </a:custGeom>
          <a:solidFill>
            <a:srgbClr val="00B0F0">
              <a:alpha val="1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/>
          </a:p>
        </p:txBody>
      </p:sp>
      <p:sp>
        <p:nvSpPr>
          <p:cNvPr id="26" name="梯形 11">
            <a:extLst/>
          </p:cNvPr>
          <p:cNvSpPr/>
          <p:nvPr/>
        </p:nvSpPr>
        <p:spPr>
          <a:xfrm rot="991421">
            <a:off x="1755775" y="3259138"/>
            <a:ext cx="2038350" cy="674687"/>
          </a:xfrm>
          <a:custGeom>
            <a:avLst/>
            <a:gdLst>
              <a:gd name="connsiteX0" fmla="*/ 0 w 1034571"/>
              <a:gd name="connsiteY0" fmla="*/ 1604636 h 1604636"/>
              <a:gd name="connsiteX1" fmla="*/ 308519 w 1034571"/>
              <a:gd name="connsiteY1" fmla="*/ 0 h 1604636"/>
              <a:gd name="connsiteX2" fmla="*/ 726052 w 1034571"/>
              <a:gd name="connsiteY2" fmla="*/ 0 h 1604636"/>
              <a:gd name="connsiteX3" fmla="*/ 1034571 w 1034571"/>
              <a:gd name="connsiteY3" fmla="*/ 1604636 h 1604636"/>
              <a:gd name="connsiteX4" fmla="*/ 0 w 1034571"/>
              <a:gd name="connsiteY4" fmla="*/ 1604636 h 1604636"/>
              <a:gd name="connsiteX0" fmla="*/ 0 w 1578164"/>
              <a:gd name="connsiteY0" fmla="*/ 1604636 h 1604636"/>
              <a:gd name="connsiteX1" fmla="*/ 308519 w 1578164"/>
              <a:gd name="connsiteY1" fmla="*/ 0 h 1604636"/>
              <a:gd name="connsiteX2" fmla="*/ 1578164 w 1578164"/>
              <a:gd name="connsiteY2" fmla="*/ 145628 h 1604636"/>
              <a:gd name="connsiteX3" fmla="*/ 1034571 w 1578164"/>
              <a:gd name="connsiteY3" fmla="*/ 1604636 h 1604636"/>
              <a:gd name="connsiteX4" fmla="*/ 0 w 1578164"/>
              <a:gd name="connsiteY4" fmla="*/ 1604636 h 1604636"/>
              <a:gd name="connsiteX0" fmla="*/ 0 w 1725637"/>
              <a:gd name="connsiteY0" fmla="*/ 1604636 h 1604636"/>
              <a:gd name="connsiteX1" fmla="*/ 308519 w 1725637"/>
              <a:gd name="connsiteY1" fmla="*/ 0 h 1604636"/>
              <a:gd name="connsiteX2" fmla="*/ 1578164 w 1725637"/>
              <a:gd name="connsiteY2" fmla="*/ 145628 h 1604636"/>
              <a:gd name="connsiteX3" fmla="*/ 1725637 w 1725637"/>
              <a:gd name="connsiteY3" fmla="*/ 759738 h 1604636"/>
              <a:gd name="connsiteX4" fmla="*/ 0 w 1725637"/>
              <a:gd name="connsiteY4" fmla="*/ 1604636 h 1604636"/>
              <a:gd name="connsiteX0" fmla="*/ 312894 w 2038531"/>
              <a:gd name="connsiteY0" fmla="*/ 1459008 h 1459008"/>
              <a:gd name="connsiteX1" fmla="*/ 0 w 2038531"/>
              <a:gd name="connsiteY1" fmla="*/ 38723 h 1459008"/>
              <a:gd name="connsiteX2" fmla="*/ 1891058 w 2038531"/>
              <a:gd name="connsiteY2" fmla="*/ 0 h 1459008"/>
              <a:gd name="connsiteX3" fmla="*/ 2038531 w 2038531"/>
              <a:gd name="connsiteY3" fmla="*/ 614110 h 1459008"/>
              <a:gd name="connsiteX4" fmla="*/ 312894 w 2038531"/>
              <a:gd name="connsiteY4" fmla="*/ 1459008 h 1459008"/>
              <a:gd name="connsiteX0" fmla="*/ 188911 w 2038531"/>
              <a:gd name="connsiteY0" fmla="*/ 674805 h 674805"/>
              <a:gd name="connsiteX1" fmla="*/ 0 w 2038531"/>
              <a:gd name="connsiteY1" fmla="*/ 38723 h 674805"/>
              <a:gd name="connsiteX2" fmla="*/ 1891058 w 2038531"/>
              <a:gd name="connsiteY2" fmla="*/ 0 h 674805"/>
              <a:gd name="connsiteX3" fmla="*/ 2038531 w 2038531"/>
              <a:gd name="connsiteY3" fmla="*/ 614110 h 674805"/>
              <a:gd name="connsiteX4" fmla="*/ 188911 w 2038531"/>
              <a:gd name="connsiteY4" fmla="*/ 674805 h 674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8531" h="674805">
                <a:moveTo>
                  <a:pt x="188911" y="674805"/>
                </a:moveTo>
                <a:lnTo>
                  <a:pt x="0" y="38723"/>
                </a:lnTo>
                <a:lnTo>
                  <a:pt x="1891058" y="0"/>
                </a:lnTo>
                <a:lnTo>
                  <a:pt x="2038531" y="614110"/>
                </a:lnTo>
                <a:lnTo>
                  <a:pt x="188911" y="674805"/>
                </a:lnTo>
                <a:close/>
              </a:path>
            </a:pathLst>
          </a:custGeom>
          <a:solidFill>
            <a:srgbClr val="00B0F0">
              <a:alpha val="1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4392613" y="1466850"/>
            <a:ext cx="36004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000" dirty="0">
                <a:latin typeface="+mn-ea"/>
                <a:ea typeface="新細明體" charset="-120"/>
              </a:rPr>
              <a:t>重點</a:t>
            </a:r>
            <a:r>
              <a:rPr lang="en-US" altLang="zh-TW" sz="2000" dirty="0">
                <a:latin typeface="+mn-ea"/>
                <a:ea typeface="新細明體" charset="-120"/>
              </a:rPr>
              <a:t>: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zh-TW" altLang="en-US" sz="2000" dirty="0">
                <a:latin typeface="+mn-ea"/>
                <a:ea typeface="新細明體" charset="-120"/>
              </a:rPr>
              <a:t>儘量接近污染源</a:t>
            </a:r>
            <a:endParaRPr lang="en-US" altLang="zh-TW" sz="2000" dirty="0">
              <a:latin typeface="+mn-ea"/>
              <a:ea typeface="新細明體" charset="-12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zh-TW" altLang="en-US" sz="2000" dirty="0">
                <a:latin typeface="+mn-ea"/>
                <a:ea typeface="新細明體" charset="-120"/>
              </a:rPr>
              <a:t>覆蓋面積正確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6091238" y="4765675"/>
            <a:ext cx="3328987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1600" dirty="0">
                <a:solidFill>
                  <a:srgbClr val="FF0000"/>
                </a:solidFill>
                <a:latin typeface="+mj-ea"/>
                <a:ea typeface="+mj-ea"/>
              </a:rPr>
              <a:t>氣罩尺寸的設計</a:t>
            </a:r>
            <a:r>
              <a:rPr lang="en-US" altLang="zh-TW" sz="1600" dirty="0">
                <a:solidFill>
                  <a:srgbClr val="FF0000"/>
                </a:solidFill>
                <a:latin typeface="+mj-ea"/>
                <a:ea typeface="+mj-ea"/>
              </a:rPr>
              <a:t>: </a:t>
            </a:r>
            <a:r>
              <a:rPr lang="zh-TW" altLang="en-US" sz="1600" dirty="0">
                <a:solidFill>
                  <a:srgbClr val="FF0000"/>
                </a:solidFill>
                <a:latin typeface="+mj-ea"/>
                <a:ea typeface="+mj-ea"/>
              </a:rPr>
              <a:t>標準設計</a:t>
            </a:r>
            <a:r>
              <a:rPr lang="en-US" altLang="zh-TW" sz="16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zh-TW" altLang="en-US" sz="1600" dirty="0">
                <a:solidFill>
                  <a:srgbClr val="FF0000"/>
                </a:solidFill>
                <a:latin typeface="+mj-ea"/>
                <a:ea typeface="+mj-ea"/>
              </a:rPr>
              <a:t>氣罩截面積需有污染源氣流截面積的</a:t>
            </a:r>
            <a:r>
              <a:rPr lang="en-US" altLang="zh-TW" sz="1600" dirty="0">
                <a:solidFill>
                  <a:srgbClr val="FF0000"/>
                </a:solidFill>
                <a:latin typeface="+mj-ea"/>
                <a:ea typeface="+mj-ea"/>
              </a:rPr>
              <a:t>1.25</a:t>
            </a:r>
            <a:r>
              <a:rPr lang="zh-TW" altLang="en-US" sz="1600" dirty="0">
                <a:solidFill>
                  <a:srgbClr val="FF0000"/>
                </a:solidFill>
                <a:latin typeface="+mj-ea"/>
                <a:ea typeface="+mj-ea"/>
              </a:rPr>
              <a:t>倍為宜</a:t>
            </a:r>
            <a:r>
              <a:rPr lang="en-US" altLang="zh-TW" sz="1600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</a:p>
          <a:p>
            <a:pPr>
              <a:defRPr/>
            </a:pPr>
            <a:r>
              <a:rPr lang="zh-TW" altLang="en-US" sz="1600" dirty="0">
                <a:solidFill>
                  <a:srgbClr val="FF0000"/>
                </a:solidFill>
                <a:latin typeface="+mj-ea"/>
                <a:ea typeface="+mj-ea"/>
              </a:rPr>
              <a:t>過大的截面積</a:t>
            </a:r>
            <a:r>
              <a:rPr lang="en-US" altLang="zh-TW" sz="16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zh-TW" altLang="en-US" sz="1600" dirty="0">
                <a:solidFill>
                  <a:srgbClr val="FF0000"/>
                </a:solidFill>
                <a:latin typeface="+mj-ea"/>
                <a:ea typeface="+mj-ea"/>
              </a:rPr>
              <a:t>也會造成風量加大</a:t>
            </a:r>
            <a:r>
              <a:rPr lang="en-US" altLang="zh-TW" sz="16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zh-TW" altLang="en-US" sz="1600" dirty="0">
                <a:solidFill>
                  <a:srgbClr val="FF0000"/>
                </a:solidFill>
                <a:latin typeface="+mj-ea"/>
                <a:ea typeface="+mj-ea"/>
              </a:rPr>
              <a:t>耗電力大的問題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682" y="974725"/>
            <a:ext cx="2249543" cy="137415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/>
      <p:bldP spid="23" grpId="0"/>
      <p:bldP spid="2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Text Box 1030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pic>
        <p:nvPicPr>
          <p:cNvPr id="148484" name="圖片 8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8032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485" name="Rectangle 6"/>
          <p:cNvSpPr>
            <a:spLocks noChangeArrowheads="1"/>
          </p:cNvSpPr>
          <p:nvPr/>
        </p:nvSpPr>
        <p:spPr bwMode="auto">
          <a:xfrm>
            <a:off x="3236913" y="336550"/>
            <a:ext cx="39624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/>
          <a:p>
            <a:r>
              <a:rPr lang="zh-TW" altLang="en-US"/>
              <a:t>減少風量的省電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3081338" y="974725"/>
            <a:ext cx="3922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TW" altLang="en-US" sz="2400" b="1" dirty="0">
                <a:latin typeface="+mn-ea"/>
                <a:ea typeface="+mn-ea"/>
              </a:rPr>
              <a:t>正確的氣罩設計</a:t>
            </a:r>
            <a:r>
              <a:rPr lang="en-US" altLang="zh-TW" sz="2400" b="1" dirty="0">
                <a:latin typeface="+mn-ea"/>
                <a:ea typeface="+mn-ea"/>
              </a:rPr>
              <a:t>(</a:t>
            </a:r>
            <a:r>
              <a:rPr lang="zh-TW" altLang="en-US" sz="2400" b="1" dirty="0">
                <a:latin typeface="+mn-ea"/>
                <a:ea typeface="+mn-ea"/>
              </a:rPr>
              <a:t>局部排氣</a:t>
            </a:r>
            <a:r>
              <a:rPr lang="en-US" altLang="zh-TW" sz="2400" b="1" dirty="0">
                <a:latin typeface="+mn-ea"/>
                <a:ea typeface="+mn-ea"/>
              </a:rPr>
              <a:t>)</a:t>
            </a:r>
            <a:endParaRPr lang="zh-TW" altLang="en-US" sz="1600" b="1" dirty="0">
              <a:latin typeface="+mn-ea"/>
              <a:ea typeface="+mn-ea"/>
            </a:endParaRPr>
          </a:p>
        </p:txBody>
      </p:sp>
      <p:pic>
        <p:nvPicPr>
          <p:cNvPr id="212994" name="Picture 2" descr="排氣煙櫃系列&gt;一般型&gt;HGL-150排氣煙櫃Chemical Fume Hood ~ 推薦優質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2162175"/>
            <a:ext cx="2994362" cy="419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250825" y="1700213"/>
            <a:ext cx="5602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400" b="1" i="1" u="sng"/>
              <a:t>實驗室排氣櫃</a:t>
            </a:r>
            <a:endParaRPr lang="zh-TW" altLang="en-US" sz="1600" b="1"/>
          </a:p>
        </p:txBody>
      </p:sp>
      <p:pic>
        <p:nvPicPr>
          <p:cNvPr id="20" name="圖片 9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240" y="2561458"/>
            <a:ext cx="2397893" cy="3791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250824" y="6297370"/>
            <a:ext cx="22320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zh-TW" altLang="en-US" sz="1400" b="1" dirty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上圖摘錄自談排氣櫃性能</a:t>
            </a:r>
            <a:endParaRPr lang="zh-TW" altLang="en-US" sz="1200" dirty="0">
              <a:latin typeface="標楷體" pitchFamily="65" charset="-120"/>
              <a:ea typeface="標楷體" pitchFamily="65" charset="-120"/>
              <a:cs typeface="新細明體" pitchFamily="18" charset="-120"/>
            </a:endParaRPr>
          </a:p>
          <a:p>
            <a:pPr eaLnBrk="0" hangingPunct="0"/>
            <a:r>
              <a:rPr lang="zh-TW" altLang="en-US" sz="1200" dirty="0">
                <a:latin typeface="標楷體" pitchFamily="65" charset="-120"/>
                <a:ea typeface="標楷體" pitchFamily="65" charset="-120"/>
                <a:cs typeface="新細明體" pitchFamily="18" charset="-120"/>
              </a:rPr>
              <a:t>勞工衛生組 王順志副研究員</a:t>
            </a:r>
            <a:r>
              <a:rPr lang="zh-TW" altLang="en-US" sz="600" dirty="0">
                <a:ea typeface="標楷體" pitchFamily="65" charset="-120"/>
                <a:cs typeface="新細明體" pitchFamily="18" charset="-120"/>
              </a:rPr>
              <a:t> </a:t>
            </a:r>
            <a:endParaRPr lang="zh-TW" altLang="en-US" dirty="0">
              <a:ea typeface="標楷體" pitchFamily="65" charset="-120"/>
              <a:cs typeface="新細明體" pitchFamily="18" charset="-120"/>
            </a:endParaRPr>
          </a:p>
        </p:txBody>
      </p:sp>
      <p:pic>
        <p:nvPicPr>
          <p:cNvPr id="28" name="圖片 13" descr="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2255478"/>
            <a:ext cx="44799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圖片 11" descr="3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928" y="4507471"/>
            <a:ext cx="2232025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351117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圓角矩形 1"/>
          <p:cNvSpPr/>
          <p:nvPr/>
        </p:nvSpPr>
        <p:spPr>
          <a:xfrm>
            <a:off x="847725" y="5340350"/>
            <a:ext cx="7772400" cy="1200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53603" name="Rectangle 4"/>
          <p:cNvSpPr>
            <a:spLocks noGrp="1" noChangeArrowheads="1"/>
          </p:cNvSpPr>
          <p:nvPr>
            <p:ph idx="1"/>
          </p:nvPr>
        </p:nvSpPr>
        <p:spPr>
          <a:xfrm>
            <a:off x="1111250" y="1700213"/>
            <a:ext cx="7721600" cy="3529012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常常有些風管系統</a:t>
            </a:r>
            <a:r>
              <a:rPr lang="en-US" altLang="zh-TW" sz="1800" smtClean="0"/>
              <a:t>, </a:t>
            </a:r>
            <a:r>
              <a:rPr lang="zh-TW" altLang="en-US" sz="1800" smtClean="0"/>
              <a:t>因為設計不良或是現場監工不良</a:t>
            </a:r>
            <a:r>
              <a:rPr lang="en-US" altLang="zh-TW" sz="1800" smtClean="0"/>
              <a:t>,</a:t>
            </a:r>
            <a:r>
              <a:rPr lang="zh-TW" altLang="en-US" sz="1800" smtClean="0"/>
              <a:t>及操作保養不當</a:t>
            </a:r>
            <a:r>
              <a:rPr lang="en-US" altLang="zh-TW" sz="1800" smtClean="0"/>
              <a:t>.  </a:t>
            </a:r>
            <a:r>
              <a:rPr lang="zh-TW" altLang="en-US" sz="1800" smtClean="0"/>
              <a:t>而使風管系統有很多不該有的壓力損失</a:t>
            </a:r>
            <a:r>
              <a:rPr lang="en-US" altLang="zh-TW" sz="1800" smtClean="0"/>
              <a:t>. </a:t>
            </a:r>
            <a:r>
              <a:rPr lang="zh-TW" altLang="en-US" sz="1800" smtClean="0"/>
              <a:t>可詳見本公司的空調通風節能簡報中有很多例子說明</a:t>
            </a:r>
            <a:r>
              <a:rPr lang="en-US" altLang="zh-TW" sz="1800" smtClean="0"/>
              <a:t>. 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而最常見的有</a:t>
            </a:r>
            <a:r>
              <a:rPr lang="en-US" altLang="zh-TW" sz="1800" smtClean="0"/>
              <a:t>: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en-US" altLang="zh-TW" sz="2000" smtClean="0">
                <a:solidFill>
                  <a:srgbClr val="FF0000"/>
                </a:solidFill>
              </a:rPr>
              <a:t>1.</a:t>
            </a:r>
            <a:r>
              <a:rPr lang="zh-TW" altLang="en-US" sz="2000" smtClean="0">
                <a:solidFill>
                  <a:srgbClr val="FF0000"/>
                </a:solidFill>
              </a:rPr>
              <a:t>不良的彎頭設計</a:t>
            </a:r>
            <a:r>
              <a:rPr lang="en-US" altLang="zh-TW" sz="2000" smtClean="0">
                <a:solidFill>
                  <a:srgbClr val="FF0000"/>
                </a:solidFill>
              </a:rPr>
              <a:t>: (</a:t>
            </a:r>
            <a:r>
              <a:rPr lang="zh-TW" altLang="en-US" sz="2000" smtClean="0">
                <a:solidFill>
                  <a:srgbClr val="FF0000"/>
                </a:solidFill>
              </a:rPr>
              <a:t>我們可以透過改良彎頭轉彎半徑</a:t>
            </a:r>
            <a:r>
              <a:rPr lang="en-US" altLang="zh-TW" sz="2000" smtClean="0">
                <a:solidFill>
                  <a:srgbClr val="FF0000"/>
                </a:solidFill>
              </a:rPr>
              <a:t>, </a:t>
            </a:r>
            <a:r>
              <a:rPr lang="zh-TW" altLang="en-US" sz="2000" smtClean="0">
                <a:solidFill>
                  <a:srgbClr val="FF0000"/>
                </a:solidFill>
              </a:rPr>
              <a:t>及增加彎頭內導風片來減小壓力</a:t>
            </a:r>
            <a:r>
              <a:rPr lang="en-US" altLang="zh-TW" sz="2000" smtClean="0">
                <a:solidFill>
                  <a:srgbClr val="FF0000"/>
                </a:solidFill>
              </a:rPr>
              <a:t>.)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en-US" altLang="zh-TW" sz="2000" smtClean="0">
                <a:solidFill>
                  <a:srgbClr val="FF0000"/>
                </a:solidFill>
              </a:rPr>
              <a:t>2.</a:t>
            </a:r>
            <a:r>
              <a:rPr lang="zh-TW" altLang="en-US" sz="2000" smtClean="0">
                <a:solidFill>
                  <a:srgbClr val="FF0000"/>
                </a:solidFill>
              </a:rPr>
              <a:t>不良的出風及入風位置</a:t>
            </a:r>
            <a:r>
              <a:rPr lang="en-US" altLang="zh-TW" sz="2000" smtClean="0">
                <a:solidFill>
                  <a:srgbClr val="FF0000"/>
                </a:solidFill>
              </a:rPr>
              <a:t>.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en-US" altLang="zh-TW" sz="2000" smtClean="0">
                <a:solidFill>
                  <a:srgbClr val="FF0000"/>
                </a:solidFill>
              </a:rPr>
              <a:t>3.</a:t>
            </a:r>
            <a:r>
              <a:rPr lang="zh-TW" altLang="en-US" sz="2000" smtClean="0">
                <a:solidFill>
                  <a:srgbClr val="FF0000"/>
                </a:solidFill>
              </a:rPr>
              <a:t>過小尺寸的風管系統</a:t>
            </a:r>
            <a:r>
              <a:rPr lang="en-US" altLang="zh-TW" sz="2000" smtClean="0">
                <a:solidFill>
                  <a:srgbClr val="FF0000"/>
                </a:solidFill>
              </a:rPr>
              <a:t>, </a:t>
            </a:r>
            <a:r>
              <a:rPr lang="zh-TW" altLang="en-US" sz="2000" smtClean="0">
                <a:solidFill>
                  <a:srgbClr val="FF0000"/>
                </a:solidFill>
              </a:rPr>
              <a:t>包含管徑</a:t>
            </a:r>
            <a:r>
              <a:rPr lang="en-US" altLang="zh-TW" sz="2000" smtClean="0">
                <a:solidFill>
                  <a:srgbClr val="FF0000"/>
                </a:solidFill>
              </a:rPr>
              <a:t>, </a:t>
            </a:r>
            <a:r>
              <a:rPr lang="zh-TW" altLang="en-US" sz="2000" smtClean="0">
                <a:solidFill>
                  <a:srgbClr val="FF0000"/>
                </a:solidFill>
              </a:rPr>
              <a:t>開口尺寸等</a:t>
            </a:r>
            <a:r>
              <a:rPr lang="en-US" altLang="zh-TW" sz="2000" smtClean="0">
                <a:solidFill>
                  <a:srgbClr val="FF0000"/>
                </a:solidFill>
              </a:rPr>
              <a:t>. (</a:t>
            </a:r>
            <a:r>
              <a:rPr lang="zh-TW" altLang="en-US" sz="2000" smtClean="0">
                <a:solidFill>
                  <a:srgbClr val="FF0000"/>
                </a:solidFill>
              </a:rPr>
              <a:t>節省風管成本</a:t>
            </a:r>
            <a:r>
              <a:rPr lang="en-US" altLang="zh-TW" sz="2000" smtClean="0">
                <a:solidFill>
                  <a:srgbClr val="FF0000"/>
                </a:solidFill>
              </a:rPr>
              <a:t>, </a:t>
            </a:r>
            <a:r>
              <a:rPr lang="zh-TW" altLang="en-US" sz="2000" smtClean="0">
                <a:solidFill>
                  <a:srgbClr val="FF0000"/>
                </a:solidFill>
              </a:rPr>
              <a:t>或是搬運風速設計過大</a:t>
            </a:r>
            <a:r>
              <a:rPr lang="en-US" altLang="zh-TW" sz="2000" smtClean="0">
                <a:solidFill>
                  <a:srgbClr val="FF0000"/>
                </a:solidFill>
              </a:rPr>
              <a:t>)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en-US" altLang="zh-TW" sz="2000" smtClean="0">
                <a:solidFill>
                  <a:srgbClr val="FF0000"/>
                </a:solidFill>
              </a:rPr>
              <a:t>4. </a:t>
            </a:r>
            <a:r>
              <a:rPr lang="zh-TW" altLang="en-US" sz="2000" smtClean="0">
                <a:solidFill>
                  <a:srgbClr val="FF0000"/>
                </a:solidFill>
              </a:rPr>
              <a:t>管件的保養不確實</a:t>
            </a:r>
            <a:r>
              <a:rPr lang="en-US" altLang="zh-TW" sz="2000" smtClean="0">
                <a:solidFill>
                  <a:srgbClr val="FF0000"/>
                </a:solidFill>
              </a:rPr>
              <a:t>, </a:t>
            </a:r>
            <a:r>
              <a:rPr lang="zh-TW" altLang="en-US" sz="2000" smtClean="0">
                <a:solidFill>
                  <a:srgbClr val="FF0000"/>
                </a:solidFill>
              </a:rPr>
              <a:t>如濾網的更換</a:t>
            </a:r>
            <a:r>
              <a:rPr lang="en-US" altLang="zh-TW" sz="2000" smtClean="0">
                <a:solidFill>
                  <a:srgbClr val="FF0000"/>
                </a:solidFill>
              </a:rPr>
              <a:t>, </a:t>
            </a:r>
            <a:r>
              <a:rPr lang="zh-TW" altLang="en-US" sz="2000" smtClean="0">
                <a:solidFill>
                  <a:srgbClr val="FF0000"/>
                </a:solidFill>
              </a:rPr>
              <a:t>盤管鰭片的堵塞</a:t>
            </a:r>
            <a:r>
              <a:rPr lang="en-US" altLang="zh-TW" sz="2000" smtClean="0">
                <a:solidFill>
                  <a:srgbClr val="FF0000"/>
                </a:solidFill>
              </a:rPr>
              <a:t>……</a:t>
            </a:r>
          </a:p>
        </p:txBody>
      </p:sp>
      <p:sp>
        <p:nvSpPr>
          <p:cNvPr id="15360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304800"/>
            <a:ext cx="8915400" cy="1252538"/>
          </a:xfrm>
        </p:spPr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3302000" y="593725"/>
            <a:ext cx="31464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減小壓力的省電</a:t>
            </a:r>
          </a:p>
        </p:txBody>
      </p:sp>
      <p:pic>
        <p:nvPicPr>
          <p:cNvPr id="153607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8" name="文字方塊 10"/>
          <p:cNvSpPr txBox="1">
            <a:spLocks noChangeArrowheads="1"/>
          </p:cNvSpPr>
          <p:nvPr/>
        </p:nvSpPr>
        <p:spPr bwMode="auto">
          <a:xfrm>
            <a:off x="847725" y="5340350"/>
            <a:ext cx="8189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FF0000"/>
                </a:solidFill>
              </a:rPr>
              <a:t>風速每增加</a:t>
            </a:r>
            <a:r>
              <a:rPr lang="en-US" altLang="zh-TW" sz="2400">
                <a:solidFill>
                  <a:srgbClr val="FF0000"/>
                </a:solidFill>
              </a:rPr>
              <a:t>10% (1.1</a:t>
            </a:r>
            <a:r>
              <a:rPr lang="zh-TW" altLang="en-US" sz="2400">
                <a:solidFill>
                  <a:srgbClr val="FF0000"/>
                </a:solidFill>
              </a:rPr>
              <a:t>倍</a:t>
            </a:r>
            <a:r>
              <a:rPr lang="en-US" altLang="zh-TW" sz="2400">
                <a:solidFill>
                  <a:srgbClr val="FF0000"/>
                </a:solidFill>
              </a:rPr>
              <a:t>), </a:t>
            </a:r>
            <a:r>
              <a:rPr lang="zh-TW" altLang="en-US" sz="2400">
                <a:solidFill>
                  <a:srgbClr val="FF0000"/>
                </a:solidFill>
              </a:rPr>
              <a:t>靜壓增加量為風速的平方倍 </a:t>
            </a:r>
            <a:r>
              <a:rPr lang="en-US" altLang="zh-TW" sz="2400">
                <a:solidFill>
                  <a:srgbClr val="FF0000"/>
                </a:solidFill>
              </a:rPr>
              <a:t>(1.1)^2 = 1.22</a:t>
            </a:r>
          </a:p>
          <a:p>
            <a:pPr eaLnBrk="1" hangingPunct="1"/>
            <a:r>
              <a:rPr lang="zh-TW" altLang="en-US" sz="2400">
                <a:solidFill>
                  <a:srgbClr val="FF0000"/>
                </a:solidFill>
              </a:rPr>
              <a:t>耗能也會增加</a:t>
            </a:r>
            <a:r>
              <a:rPr lang="en-US" altLang="zh-TW" sz="2400">
                <a:solidFill>
                  <a:srgbClr val="FF0000"/>
                </a:solidFill>
              </a:rPr>
              <a:t>1.22</a:t>
            </a:r>
            <a:r>
              <a:rPr lang="zh-TW" altLang="en-US" sz="2400">
                <a:solidFill>
                  <a:srgbClr val="FF0000"/>
                </a:solidFill>
              </a:rPr>
              <a:t>倍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4"/>
          <p:cNvSpPr>
            <a:spLocks noGrp="1" noChangeArrowheads="1"/>
          </p:cNvSpPr>
          <p:nvPr>
            <p:ph idx="1"/>
          </p:nvPr>
        </p:nvSpPr>
        <p:spPr>
          <a:xfrm>
            <a:off x="1209675" y="2420938"/>
            <a:ext cx="7721600" cy="936625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mtClean="0"/>
              <a:t>風管的壓損改善</a:t>
            </a:r>
            <a:r>
              <a:rPr lang="en-US" altLang="zh-TW" smtClean="0"/>
              <a:t>, </a:t>
            </a:r>
            <a:r>
              <a:rPr lang="zh-TW" altLang="en-US" smtClean="0"/>
              <a:t>也可以直接反應到耗電量</a:t>
            </a:r>
            <a:r>
              <a:rPr lang="en-US" altLang="zh-TW" smtClean="0"/>
              <a:t>, </a:t>
            </a:r>
            <a:r>
              <a:rPr lang="zh-TW" altLang="en-US" smtClean="0"/>
              <a:t>每減少</a:t>
            </a:r>
            <a:r>
              <a:rPr lang="en-US" altLang="zh-TW" smtClean="0"/>
              <a:t>10%</a:t>
            </a:r>
            <a:r>
              <a:rPr lang="zh-TW" altLang="en-US" smtClean="0"/>
              <a:t>的壓損</a:t>
            </a:r>
            <a:r>
              <a:rPr lang="en-US" altLang="zh-TW" smtClean="0"/>
              <a:t>, </a:t>
            </a:r>
            <a:r>
              <a:rPr lang="zh-TW" altLang="en-US" smtClean="0"/>
              <a:t>也可減少</a:t>
            </a:r>
            <a:r>
              <a:rPr lang="en-US" altLang="zh-TW" smtClean="0"/>
              <a:t>10%</a:t>
            </a:r>
            <a:r>
              <a:rPr lang="zh-TW" altLang="en-US" smtClean="0"/>
              <a:t>的電力需求</a:t>
            </a:r>
            <a:r>
              <a:rPr lang="en-US" altLang="zh-TW" smtClean="0"/>
              <a:t>. </a:t>
            </a:r>
          </a:p>
        </p:txBody>
      </p:sp>
      <p:sp>
        <p:nvSpPr>
          <p:cNvPr id="154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54628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54629" name="Rectangle 6"/>
          <p:cNvSpPr>
            <a:spLocks noChangeArrowheads="1"/>
          </p:cNvSpPr>
          <p:nvPr/>
        </p:nvSpPr>
        <p:spPr bwMode="auto">
          <a:xfrm>
            <a:off x="3475038" y="674688"/>
            <a:ext cx="31480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減小壓力的省電</a:t>
            </a:r>
          </a:p>
        </p:txBody>
      </p:sp>
      <p:pic>
        <p:nvPicPr>
          <p:cNvPr id="154630" name="Picture 7" descr="圓弧彎頭加導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38" y="4581525"/>
            <a:ext cx="2452687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31" name="Picture 8" descr="圓型彎頭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325" y="3573463"/>
            <a:ext cx="2146300" cy="153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32" name="Picture 9" descr="方型彎頭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81525"/>
            <a:ext cx="1981200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33" name="AutoShape 10"/>
          <p:cNvSpPr>
            <a:spLocks noChangeArrowheads="1"/>
          </p:cNvSpPr>
          <p:nvPr/>
        </p:nvSpPr>
        <p:spPr bwMode="auto">
          <a:xfrm>
            <a:off x="2925763" y="4221163"/>
            <a:ext cx="935037" cy="431800"/>
          </a:xfrm>
          <a:prstGeom prst="notchedRightArrow">
            <a:avLst>
              <a:gd name="adj1" fmla="val 50000"/>
              <a:gd name="adj2" fmla="val 4997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7" tIns="45718" rIns="91437" bIns="45718" anchor="ctr"/>
          <a:lstStyle/>
          <a:p>
            <a:endParaRPr lang="zh-TW" altLang="en-US"/>
          </a:p>
        </p:txBody>
      </p:sp>
      <p:sp>
        <p:nvSpPr>
          <p:cNvPr id="154634" name="AutoShape 11"/>
          <p:cNvSpPr>
            <a:spLocks noChangeArrowheads="1"/>
          </p:cNvSpPr>
          <p:nvPr/>
        </p:nvSpPr>
        <p:spPr bwMode="auto">
          <a:xfrm>
            <a:off x="6591300" y="4581525"/>
            <a:ext cx="858838" cy="431800"/>
          </a:xfrm>
          <a:prstGeom prst="notchedRightArrow">
            <a:avLst>
              <a:gd name="adj1" fmla="val 50000"/>
              <a:gd name="adj2" fmla="val 459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37" tIns="45718" rIns="91437" bIns="45718" anchor="ctr"/>
          <a:lstStyle/>
          <a:p>
            <a:endParaRPr lang="zh-TW" altLang="en-US"/>
          </a:p>
        </p:txBody>
      </p:sp>
      <p:sp>
        <p:nvSpPr>
          <p:cNvPr id="154635" name="文字方塊 1"/>
          <p:cNvSpPr txBox="1">
            <a:spLocks noChangeArrowheads="1"/>
          </p:cNvSpPr>
          <p:nvPr/>
        </p:nvSpPr>
        <p:spPr bwMode="auto">
          <a:xfrm>
            <a:off x="1073150" y="6162675"/>
            <a:ext cx="2193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rgbClr val="FF0000"/>
                </a:solidFill>
              </a:rPr>
              <a:t>12m/s– 10.1mm</a:t>
            </a:r>
            <a:r>
              <a:rPr lang="zh-TW" altLang="en-US" sz="1600">
                <a:solidFill>
                  <a:srgbClr val="FF0000"/>
                </a:solidFill>
              </a:rPr>
              <a:t>壓損</a:t>
            </a:r>
          </a:p>
        </p:txBody>
      </p:sp>
      <p:sp>
        <p:nvSpPr>
          <p:cNvPr id="154636" name="文字方塊 12"/>
          <p:cNvSpPr txBox="1">
            <a:spLocks noChangeArrowheads="1"/>
          </p:cNvSpPr>
          <p:nvPr/>
        </p:nvSpPr>
        <p:spPr bwMode="auto">
          <a:xfrm>
            <a:off x="4203700" y="5143500"/>
            <a:ext cx="2193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rgbClr val="FF0000"/>
                </a:solidFill>
              </a:rPr>
              <a:t>12m/s– 2.6mm</a:t>
            </a:r>
            <a:r>
              <a:rPr lang="zh-TW" altLang="en-US" sz="1600">
                <a:solidFill>
                  <a:srgbClr val="FF0000"/>
                </a:solidFill>
              </a:rPr>
              <a:t>壓損</a:t>
            </a:r>
          </a:p>
        </p:txBody>
      </p:sp>
      <p:sp>
        <p:nvSpPr>
          <p:cNvPr id="154637" name="文字方塊 13"/>
          <p:cNvSpPr txBox="1">
            <a:spLocks noChangeArrowheads="1"/>
          </p:cNvSpPr>
          <p:nvPr/>
        </p:nvSpPr>
        <p:spPr bwMode="auto">
          <a:xfrm>
            <a:off x="7239000" y="6162675"/>
            <a:ext cx="2193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600">
                <a:solidFill>
                  <a:srgbClr val="FF0000"/>
                </a:solidFill>
              </a:rPr>
              <a:t>12m/s– 1.03mm</a:t>
            </a:r>
            <a:r>
              <a:rPr lang="zh-TW" altLang="en-US" sz="1600">
                <a:solidFill>
                  <a:srgbClr val="FF0000"/>
                </a:solidFill>
              </a:rPr>
              <a:t>壓損</a:t>
            </a:r>
          </a:p>
        </p:txBody>
      </p:sp>
      <p:pic>
        <p:nvPicPr>
          <p:cNvPr id="154638" name="圖片 14" descr="logo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4"/>
          <p:cNvSpPr>
            <a:spLocks noGrp="1" noChangeArrowheads="1"/>
          </p:cNvSpPr>
          <p:nvPr>
            <p:ph idx="1"/>
          </p:nvPr>
        </p:nvSpPr>
        <p:spPr>
          <a:xfrm>
            <a:off x="661988" y="1724025"/>
            <a:ext cx="9086850" cy="1057275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2000" smtClean="0"/>
              <a:t>本公司開發簡易風管計算軟體及風機選機軟體，加上系統的診斷及重新設</a:t>
            </a:r>
            <a:endParaRPr lang="en-US" altLang="zh-TW" sz="2000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2000" smtClean="0"/>
              <a:t>計，以最佳化為目標．通常能配合使用達到二至三成以上的節能電費節省</a:t>
            </a:r>
            <a:endParaRPr lang="en-US" altLang="zh-TW" sz="2000" smtClean="0"/>
          </a:p>
        </p:txBody>
      </p:sp>
      <p:sp>
        <p:nvSpPr>
          <p:cNvPr id="155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55652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55653" name="Rectangle 6"/>
          <p:cNvSpPr>
            <a:spLocks noChangeArrowheads="1"/>
          </p:cNvSpPr>
          <p:nvPr/>
        </p:nvSpPr>
        <p:spPr bwMode="auto">
          <a:xfrm>
            <a:off x="2379663" y="641350"/>
            <a:ext cx="493077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/>
              <a:t>　　使用簡易軟體配合</a:t>
            </a:r>
          </a:p>
        </p:txBody>
      </p:sp>
      <p:pic>
        <p:nvPicPr>
          <p:cNvPr id="155654" name="圖片 6" descr="ELBO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565400"/>
            <a:ext cx="3081337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5" name="圖片 7" descr="BRANC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4829175"/>
            <a:ext cx="2497137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6" name="圖片 8" descr="DAMPER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50" y="4837113"/>
            <a:ext cx="25812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7" name="圖片 7" descr="選機畫面2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2576513"/>
            <a:ext cx="3635375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8" name="圖片 8" descr="選機畫面INLINE2.BMP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2562225"/>
            <a:ext cx="3049588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9" name="Picture 2" descr="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675" y="4814888"/>
            <a:ext cx="2836863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60" name="圖片 12" descr="logo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圓角矩形 2"/>
          <p:cNvSpPr/>
          <p:nvPr/>
        </p:nvSpPr>
        <p:spPr>
          <a:xfrm>
            <a:off x="271463" y="2492375"/>
            <a:ext cx="1225550" cy="1323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圓角矩形 11"/>
          <p:cNvSpPr/>
          <p:nvPr/>
        </p:nvSpPr>
        <p:spPr>
          <a:xfrm>
            <a:off x="350838" y="5661025"/>
            <a:ext cx="1325562" cy="576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156676" name="Picture 6" descr="8-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325" y="3179763"/>
            <a:ext cx="5557838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56678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56679" name="Rectangle 6"/>
          <p:cNvSpPr>
            <a:spLocks noChangeArrowheads="1"/>
          </p:cNvSpPr>
          <p:nvPr/>
        </p:nvSpPr>
        <p:spPr bwMode="auto">
          <a:xfrm>
            <a:off x="2873375" y="2936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系統效應的補充說明</a:t>
            </a:r>
          </a:p>
        </p:txBody>
      </p:sp>
      <p:sp>
        <p:nvSpPr>
          <p:cNvPr id="8" name="Text Box 1033"/>
          <p:cNvSpPr txBox="1">
            <a:spLocks noChangeArrowheads="1"/>
          </p:cNvSpPr>
          <p:nvPr/>
        </p:nvSpPr>
        <p:spPr bwMode="auto">
          <a:xfrm>
            <a:off x="5613400" y="1125538"/>
            <a:ext cx="3219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000" b="1" i="1"/>
              <a:t>形成均一速度剖面線所需的風管長度稱為有效長度.</a:t>
            </a:r>
          </a:p>
        </p:txBody>
      </p:sp>
      <p:pic>
        <p:nvPicPr>
          <p:cNvPr id="156681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281363"/>
            <a:ext cx="2822575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30"/>
          <p:cNvSpPr txBox="1">
            <a:spLocks noChangeArrowheads="1"/>
          </p:cNvSpPr>
          <p:nvPr/>
        </p:nvSpPr>
        <p:spPr bwMode="auto">
          <a:xfrm>
            <a:off x="5613400" y="2251075"/>
            <a:ext cx="39417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600"/>
              <a:t>定義100%的”有效風管長度”, 當風速低於 </a:t>
            </a:r>
            <a:r>
              <a:rPr lang="en-US" altLang="zh-TW" sz="1600">
                <a:solidFill>
                  <a:srgbClr val="FF0000"/>
                </a:solidFill>
              </a:rPr>
              <a:t>12.5m/s</a:t>
            </a:r>
            <a:r>
              <a:rPr lang="en-US" altLang="zh-TW" sz="1600"/>
              <a:t> </a:t>
            </a:r>
            <a:r>
              <a:rPr lang="zh-TW" altLang="en-US" sz="1600"/>
              <a:t>時</a:t>
            </a:r>
            <a:r>
              <a:rPr lang="en-US" altLang="zh-TW" sz="1600"/>
              <a:t>, </a:t>
            </a:r>
            <a:r>
              <a:rPr lang="zh-TW" altLang="en-US" sz="1600"/>
              <a:t>最小要為</a:t>
            </a:r>
            <a:r>
              <a:rPr lang="zh-TW" altLang="en-US" sz="1600">
                <a:solidFill>
                  <a:srgbClr val="FF0000"/>
                </a:solidFill>
              </a:rPr>
              <a:t>2.5倍</a:t>
            </a:r>
            <a:r>
              <a:rPr lang="zh-TW" altLang="en-US" sz="1600"/>
              <a:t>的等效風管直徑。當風速大於</a:t>
            </a:r>
            <a:r>
              <a:rPr lang="en-US" altLang="zh-TW" sz="1600"/>
              <a:t>12.5m/s</a:t>
            </a:r>
            <a:r>
              <a:rPr lang="zh-TW" altLang="en-US" sz="1600"/>
              <a:t>時每增加</a:t>
            </a:r>
            <a:r>
              <a:rPr lang="en-US" altLang="zh-TW" sz="1600">
                <a:solidFill>
                  <a:srgbClr val="FF0000"/>
                </a:solidFill>
              </a:rPr>
              <a:t>5m/s</a:t>
            </a:r>
            <a:r>
              <a:rPr lang="zh-TW" altLang="en-US" sz="1600"/>
              <a:t>時</a:t>
            </a:r>
            <a:r>
              <a:rPr lang="en-US" altLang="zh-TW" sz="1600"/>
              <a:t>,</a:t>
            </a:r>
            <a:r>
              <a:rPr lang="zh-TW" altLang="en-US" sz="1600"/>
              <a:t> 要增加</a:t>
            </a:r>
            <a:r>
              <a:rPr lang="zh-TW" altLang="en-US" sz="1600">
                <a:solidFill>
                  <a:srgbClr val="FF0000"/>
                </a:solidFill>
              </a:rPr>
              <a:t>一個風管直徑</a:t>
            </a:r>
            <a:r>
              <a:rPr lang="zh-TW" altLang="en-US" sz="1600"/>
              <a:t>。</a:t>
            </a:r>
          </a:p>
          <a:p>
            <a:pPr eaLnBrk="1" hangingPunct="1">
              <a:spcBef>
                <a:spcPct val="50000"/>
              </a:spcBef>
            </a:pPr>
            <a:endParaRPr lang="zh-TW" altLang="en-US" sz="1600"/>
          </a:p>
        </p:txBody>
      </p:sp>
      <p:pic>
        <p:nvPicPr>
          <p:cNvPr id="156683" name="圖片 10" descr="log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293688"/>
            <a:ext cx="108902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84" name="文字方塊 10"/>
          <p:cNvSpPr txBox="1">
            <a:spLocks noChangeArrowheads="1"/>
          </p:cNvSpPr>
          <p:nvPr/>
        </p:nvSpPr>
        <p:spPr bwMode="auto">
          <a:xfrm>
            <a:off x="271463" y="5589588"/>
            <a:ext cx="1482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800"/>
              <a:t>AMCA201</a:t>
            </a:r>
          </a:p>
          <a:p>
            <a:pPr eaLnBrk="1" hangingPunct="1"/>
            <a:r>
              <a:rPr lang="zh-TW" altLang="en-US" sz="1800"/>
              <a:t>風車與系統</a:t>
            </a:r>
          </a:p>
        </p:txBody>
      </p:sp>
      <p:pic>
        <p:nvPicPr>
          <p:cNvPr id="156685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1265238"/>
            <a:ext cx="294005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86" name="文字方塊 1"/>
          <p:cNvSpPr txBox="1">
            <a:spLocks noChangeArrowheads="1"/>
          </p:cNvSpPr>
          <p:nvPr/>
        </p:nvSpPr>
        <p:spPr bwMode="auto">
          <a:xfrm>
            <a:off x="350838" y="2492375"/>
            <a:ext cx="11461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>
                <a:solidFill>
                  <a:srgbClr val="FF0000"/>
                </a:solidFill>
              </a:rPr>
              <a:t>有效長度的</a:t>
            </a:r>
            <a:r>
              <a:rPr lang="en-US" altLang="zh-TW" sz="1600">
                <a:solidFill>
                  <a:srgbClr val="FF0000"/>
                </a:solidFill>
              </a:rPr>
              <a:t>60%</a:t>
            </a:r>
            <a:r>
              <a:rPr lang="zh-TW" altLang="en-US" sz="1600">
                <a:solidFill>
                  <a:srgbClr val="FF0000"/>
                </a:solidFill>
              </a:rPr>
              <a:t>以下</a:t>
            </a:r>
            <a:r>
              <a:rPr lang="en-US" altLang="zh-TW" sz="1600">
                <a:solidFill>
                  <a:srgbClr val="FF0000"/>
                </a:solidFill>
              </a:rPr>
              <a:t>, </a:t>
            </a:r>
            <a:r>
              <a:rPr lang="zh-TW" altLang="en-US" sz="1600">
                <a:solidFill>
                  <a:srgbClr val="FF0000"/>
                </a:solidFill>
              </a:rPr>
              <a:t>影響就開始變大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圖片 2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260350"/>
            <a:ext cx="78105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699" name="文字方塊 1"/>
          <p:cNvSpPr txBox="1">
            <a:spLocks noChangeArrowheads="1"/>
          </p:cNvSpPr>
          <p:nvPr/>
        </p:nvSpPr>
        <p:spPr bwMode="auto">
          <a:xfrm>
            <a:off x="1130300" y="260350"/>
            <a:ext cx="8385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chemeClr val="tx2"/>
                </a:solidFill>
              </a:rPr>
              <a:t>風機入風口及出風口的配管的重要性</a:t>
            </a:r>
          </a:p>
        </p:txBody>
      </p:sp>
      <p:sp>
        <p:nvSpPr>
          <p:cNvPr id="157700" name="文字方塊 3"/>
          <p:cNvSpPr txBox="1">
            <a:spLocks noChangeArrowheads="1"/>
          </p:cNvSpPr>
          <p:nvPr/>
        </p:nvSpPr>
        <p:spPr bwMode="auto">
          <a:xfrm>
            <a:off x="584200" y="981075"/>
            <a:ext cx="858043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不只是系統效應而已喔</a:t>
            </a:r>
            <a:r>
              <a:rPr lang="en-US" altLang="zh-TW" sz="3600">
                <a:solidFill>
                  <a:srgbClr val="FF0000"/>
                </a:solidFill>
              </a:rPr>
              <a:t>!!!</a:t>
            </a:r>
          </a:p>
          <a:p>
            <a:pPr eaLnBrk="1" hangingPunct="1"/>
            <a:r>
              <a:rPr lang="zh-TW" altLang="en-US" sz="2400"/>
              <a:t>下列三項常發生於風機安裝的問題</a:t>
            </a:r>
            <a:r>
              <a:rPr lang="en-US" altLang="zh-TW" sz="2400"/>
              <a:t>, </a:t>
            </a:r>
          </a:p>
          <a:p>
            <a:pPr eaLnBrk="1" hangingPunct="1"/>
            <a:r>
              <a:rPr lang="zh-TW" altLang="en-US" sz="2400"/>
              <a:t>除了增加壓損</a:t>
            </a:r>
            <a:r>
              <a:rPr lang="en-US" altLang="zh-TW" sz="2400"/>
              <a:t>, </a:t>
            </a:r>
            <a:r>
              <a:rPr lang="zh-TW" altLang="en-US" sz="2400"/>
              <a:t>還會明顯減低風機</a:t>
            </a:r>
            <a:endParaRPr lang="en-US" altLang="zh-TW" sz="2400"/>
          </a:p>
          <a:p>
            <a:pPr eaLnBrk="1" hangingPunct="1"/>
            <a:r>
              <a:rPr lang="zh-TW" altLang="en-US" sz="2400"/>
              <a:t>的運轉效率</a:t>
            </a:r>
            <a:r>
              <a:rPr lang="en-US" altLang="zh-TW" sz="2400"/>
              <a:t>.</a:t>
            </a:r>
            <a:endParaRPr lang="zh-TW" altLang="en-US" sz="2400"/>
          </a:p>
        </p:txBody>
      </p:sp>
      <p:sp>
        <p:nvSpPr>
          <p:cNvPr id="157701" name="文字方塊 4"/>
          <p:cNvSpPr txBox="1">
            <a:spLocks noChangeArrowheads="1"/>
          </p:cNvSpPr>
          <p:nvPr/>
        </p:nvSpPr>
        <p:spPr bwMode="auto">
          <a:xfrm>
            <a:off x="271463" y="2708275"/>
            <a:ext cx="2654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2000"/>
              <a:t>1.</a:t>
            </a:r>
            <a:r>
              <a:rPr lang="zh-TW" altLang="en-US" sz="2000"/>
              <a:t>風機入口不順</a:t>
            </a:r>
            <a:endParaRPr lang="en-US" altLang="zh-TW" sz="2000"/>
          </a:p>
          <a:p>
            <a:pPr eaLnBrk="1" hangingPunct="1"/>
            <a:r>
              <a:rPr lang="en-US" altLang="zh-TW" sz="2000"/>
              <a:t>2.</a:t>
            </a:r>
            <a:r>
              <a:rPr lang="zh-TW" altLang="en-US" sz="2000"/>
              <a:t>風機出口不順</a:t>
            </a:r>
            <a:endParaRPr lang="en-US" altLang="zh-TW" sz="2000"/>
          </a:p>
          <a:p>
            <a:pPr eaLnBrk="1" hangingPunct="1"/>
            <a:r>
              <a:rPr lang="en-US" altLang="zh-TW" sz="2000"/>
              <a:t>3.</a:t>
            </a:r>
            <a:r>
              <a:rPr lang="zh-TW" altLang="en-US" sz="2000"/>
              <a:t>風機入口產生渦旋</a:t>
            </a:r>
          </a:p>
        </p:txBody>
      </p:sp>
      <p:pic>
        <p:nvPicPr>
          <p:cNvPr id="157702" name="圖片 6" descr="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75" y="1376363"/>
            <a:ext cx="3765550" cy="534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703" name="圖片 7" descr="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3933825"/>
            <a:ext cx="2724150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704" name="圖片 9" descr="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2976563"/>
            <a:ext cx="2982913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159125" y="4652963"/>
            <a:ext cx="311150" cy="71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8385175" y="4365625"/>
            <a:ext cx="50800" cy="1800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6435725" y="4365625"/>
            <a:ext cx="1949450" cy="44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3159125" y="4868863"/>
            <a:ext cx="311150" cy="46037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5" name="矩形 14"/>
          <p:cNvSpPr/>
          <p:nvPr/>
        </p:nvSpPr>
        <p:spPr>
          <a:xfrm>
            <a:off x="8385175" y="3860800"/>
            <a:ext cx="50800" cy="50482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6513513" y="3860800"/>
            <a:ext cx="1871662" cy="4603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smtClean="0"/>
              <a:t>通風耗電基本常識</a:t>
            </a:r>
          </a:p>
        </p:txBody>
      </p:sp>
      <p:pic>
        <p:nvPicPr>
          <p:cNvPr id="14339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094163" y="1100138"/>
            <a:ext cx="1989137" cy="43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341" name="Text Box 3"/>
          <p:cNvSpPr txBox="1">
            <a:spLocks noChangeArrowheads="1"/>
          </p:cNvSpPr>
          <p:nvPr/>
        </p:nvSpPr>
        <p:spPr bwMode="auto">
          <a:xfrm>
            <a:off x="4445000" y="1035050"/>
            <a:ext cx="1638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4" tIns="36574" rIns="36574" bIns="36574"/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問題二</a:t>
            </a:r>
            <a:endParaRPr lang="en-US" altLang="zh-TW" sz="2900">
              <a:solidFill>
                <a:srgbClr val="FF0000"/>
              </a:solidFill>
            </a:endParaRPr>
          </a:p>
          <a:p>
            <a:pPr eaLnBrk="1" hangingPunct="1"/>
            <a:endParaRPr lang="zh-TW" altLang="en-US" sz="2900"/>
          </a:p>
        </p:txBody>
      </p:sp>
      <p:sp>
        <p:nvSpPr>
          <p:cNvPr id="14342" name="文字方塊 1"/>
          <p:cNvSpPr txBox="1">
            <a:spLocks noChangeArrowheads="1"/>
          </p:cNvSpPr>
          <p:nvPr/>
        </p:nvSpPr>
        <p:spPr bwMode="auto">
          <a:xfrm>
            <a:off x="584200" y="1916113"/>
            <a:ext cx="90503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/>
              <a:t>廠商報價的風機</a:t>
            </a:r>
            <a:r>
              <a:rPr lang="en-US" altLang="zh-TW" sz="2400"/>
              <a:t>, </a:t>
            </a:r>
            <a:r>
              <a:rPr lang="zh-TW" altLang="en-US" sz="2400"/>
              <a:t>當工程規範只指定風量靜壓值</a:t>
            </a:r>
            <a:r>
              <a:rPr lang="en-US" altLang="zh-TW" sz="2400"/>
              <a:t>, </a:t>
            </a:r>
            <a:r>
              <a:rPr lang="zh-TW" altLang="en-US" sz="2400"/>
              <a:t>請問不同的廠商選用的風機</a:t>
            </a:r>
            <a:r>
              <a:rPr lang="en-US" altLang="zh-TW" sz="2400"/>
              <a:t>, </a:t>
            </a:r>
            <a:r>
              <a:rPr lang="zh-TW" altLang="en-US" sz="2400"/>
              <a:t>耗電最大可能會差異多少</a:t>
            </a:r>
            <a:r>
              <a:rPr lang="en-US" altLang="zh-TW" sz="2400"/>
              <a:t>?</a:t>
            </a:r>
            <a:endParaRPr lang="zh-TW" altLang="en-US" sz="2400"/>
          </a:p>
        </p:txBody>
      </p:sp>
      <p:sp>
        <p:nvSpPr>
          <p:cNvPr id="14343" name="文字方塊 2"/>
          <p:cNvSpPr txBox="1">
            <a:spLocks noChangeArrowheads="1"/>
          </p:cNvSpPr>
          <p:nvPr/>
        </p:nvSpPr>
        <p:spPr bwMode="auto">
          <a:xfrm>
            <a:off x="661988" y="3068638"/>
            <a:ext cx="335597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marL="742950" indent="-7429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buFontTx/>
              <a:buAutoNum type="alphaUcParenBoth"/>
            </a:pPr>
            <a:r>
              <a:rPr lang="en-US" altLang="zh-TW" sz="3600"/>
              <a:t>10%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3600"/>
              <a:t>20%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3600"/>
              <a:t>30%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3600"/>
              <a:t>40%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3600"/>
              <a:t>40%</a:t>
            </a:r>
            <a:r>
              <a:rPr lang="zh-TW" altLang="en-US" sz="3600"/>
              <a:t>以上</a:t>
            </a:r>
          </a:p>
        </p:txBody>
      </p:sp>
      <p:sp>
        <p:nvSpPr>
          <p:cNvPr id="14344" name="文字方塊 3"/>
          <p:cNvSpPr txBox="1">
            <a:spLocks noChangeArrowheads="1"/>
          </p:cNvSpPr>
          <p:nvPr/>
        </p:nvSpPr>
        <p:spPr bwMode="auto">
          <a:xfrm>
            <a:off x="7994650" y="6057900"/>
            <a:ext cx="1793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/>
              <a:t>解答</a:t>
            </a:r>
            <a:r>
              <a:rPr lang="en-US" altLang="zh-TW" sz="3600"/>
              <a:t>: E</a:t>
            </a:r>
            <a:endParaRPr lang="zh-TW" altLang="en-US" sz="3600"/>
          </a:p>
        </p:txBody>
      </p:sp>
      <p:pic>
        <p:nvPicPr>
          <p:cNvPr id="14345" name="圖片 9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888" y="2911475"/>
            <a:ext cx="5835650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文字方塊 10"/>
          <p:cNvSpPr txBox="1">
            <a:spLocks noChangeArrowheads="1"/>
          </p:cNvSpPr>
          <p:nvPr/>
        </p:nvSpPr>
        <p:spPr bwMode="auto">
          <a:xfrm>
            <a:off x="3798888" y="6226175"/>
            <a:ext cx="4368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400">
                <a:solidFill>
                  <a:srgbClr val="FF0000"/>
                </a:solidFill>
              </a:rPr>
              <a:t>(</a:t>
            </a:r>
            <a:r>
              <a:rPr lang="zh-TW" altLang="en-US" sz="1400">
                <a:solidFill>
                  <a:srgbClr val="FF0000"/>
                </a:solidFill>
              </a:rPr>
              <a:t>尺寸大小不同</a:t>
            </a:r>
            <a:r>
              <a:rPr lang="en-US" altLang="zh-TW" sz="1400">
                <a:solidFill>
                  <a:srgbClr val="FF0000"/>
                </a:solidFill>
              </a:rPr>
              <a:t>, </a:t>
            </a:r>
            <a:r>
              <a:rPr lang="zh-TW" altLang="en-US" sz="1400">
                <a:solidFill>
                  <a:srgbClr val="FF0000"/>
                </a:solidFill>
              </a:rPr>
              <a:t>設計方式不同</a:t>
            </a:r>
            <a:r>
              <a:rPr lang="en-US" altLang="zh-TW" sz="1400">
                <a:solidFill>
                  <a:srgbClr val="FF0000"/>
                </a:solidFill>
              </a:rPr>
              <a:t>, </a:t>
            </a:r>
            <a:r>
              <a:rPr lang="zh-TW" altLang="en-US" sz="1400">
                <a:solidFill>
                  <a:srgbClr val="FF0000"/>
                </a:solidFill>
              </a:rPr>
              <a:t>都會影響效率大小</a:t>
            </a:r>
            <a:r>
              <a:rPr lang="en-US" altLang="zh-TW" sz="1400">
                <a:solidFill>
                  <a:srgbClr val="FF0000"/>
                </a:solidFill>
              </a:rPr>
              <a:t>)</a:t>
            </a:r>
            <a:endParaRPr lang="zh-TW" altLang="en-US" sz="1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圖片 2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200025"/>
            <a:ext cx="143351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77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0" y="200025"/>
            <a:ext cx="674211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713" y="1504950"/>
            <a:ext cx="3913187" cy="517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弧形箭號 (左彎) 5"/>
          <p:cNvSpPr/>
          <p:nvPr/>
        </p:nvSpPr>
        <p:spPr>
          <a:xfrm rot="18220692">
            <a:off x="8137525" y="2579688"/>
            <a:ext cx="349250" cy="1143000"/>
          </a:xfrm>
          <a:prstGeom prst="curvedLeftArrow">
            <a:avLst>
              <a:gd name="adj1" fmla="val 52383"/>
              <a:gd name="adj2" fmla="val 153691"/>
              <a:gd name="adj3" fmla="val 25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7" name="弧形箭號 (左彎) 6"/>
          <p:cNvSpPr/>
          <p:nvPr/>
        </p:nvSpPr>
        <p:spPr>
          <a:xfrm rot="19043156" flipH="1">
            <a:off x="5614988" y="2481263"/>
            <a:ext cx="511175" cy="1143000"/>
          </a:xfrm>
          <a:prstGeom prst="curvedLeftArrow">
            <a:avLst>
              <a:gd name="adj1" fmla="val 22268"/>
              <a:gd name="adj2" fmla="val 111595"/>
              <a:gd name="adj3" fmla="val 3710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8" name="弧形箭號 (左彎) 7"/>
          <p:cNvSpPr/>
          <p:nvPr/>
        </p:nvSpPr>
        <p:spPr>
          <a:xfrm rot="18705692" flipV="1">
            <a:off x="6845300" y="4327525"/>
            <a:ext cx="319088" cy="903288"/>
          </a:xfrm>
          <a:prstGeom prst="curvedLeftArrow">
            <a:avLst>
              <a:gd name="adj1" fmla="val 40235"/>
              <a:gd name="adj2" fmla="val 102799"/>
              <a:gd name="adj3" fmla="val 513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9" name="弧形箭號 (左彎) 8"/>
          <p:cNvSpPr/>
          <p:nvPr/>
        </p:nvSpPr>
        <p:spPr>
          <a:xfrm rot="11947023">
            <a:off x="7050088" y="5226050"/>
            <a:ext cx="642937" cy="1143000"/>
          </a:xfrm>
          <a:prstGeom prst="curvedLef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  <p:grpSp>
        <p:nvGrpSpPr>
          <p:cNvPr id="160777" name="群組 9"/>
          <p:cNvGrpSpPr>
            <a:grpSpLocks/>
          </p:cNvGrpSpPr>
          <p:nvPr/>
        </p:nvGrpSpPr>
        <p:grpSpPr bwMode="auto">
          <a:xfrm>
            <a:off x="1222375" y="2370138"/>
            <a:ext cx="3638550" cy="3879850"/>
            <a:chOff x="3395133" y="2596111"/>
            <a:chExt cx="3638419" cy="3880204"/>
          </a:xfrm>
        </p:grpSpPr>
        <p:grpSp>
          <p:nvGrpSpPr>
            <p:cNvPr id="160780" name="群組 10"/>
            <p:cNvGrpSpPr>
              <a:grpSpLocks/>
            </p:cNvGrpSpPr>
            <p:nvPr/>
          </p:nvGrpSpPr>
          <p:grpSpPr bwMode="auto">
            <a:xfrm>
              <a:off x="3395133" y="2596111"/>
              <a:ext cx="3579733" cy="3880204"/>
              <a:chOff x="4066002" y="2738171"/>
              <a:chExt cx="3579733" cy="3880204"/>
            </a:xfrm>
          </p:grpSpPr>
          <p:pic>
            <p:nvPicPr>
              <p:cNvPr id="160782" name="圖片 1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50" r="2315" b="12421"/>
              <a:stretch>
                <a:fillRect/>
              </a:stretch>
            </p:blipFill>
            <p:spPr bwMode="auto">
              <a:xfrm>
                <a:off x="4066002" y="2738171"/>
                <a:ext cx="3505200" cy="3398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文字方塊 13"/>
              <p:cNvSpPr txBox="1">
                <a:spLocks noChangeArrowheads="1"/>
              </p:cNvSpPr>
              <p:nvPr/>
            </p:nvSpPr>
            <p:spPr bwMode="auto">
              <a:xfrm>
                <a:off x="4370791" y="6280206"/>
                <a:ext cx="3059003" cy="3381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TW" altLang="en-US" sz="1600" b="1" dirty="0">
                    <a:latin typeface="+mj-ea"/>
                    <a:ea typeface="+mj-ea"/>
                  </a:rPr>
                  <a:t>單吸離心風機上的出口彎頭效應</a:t>
                </a:r>
              </a:p>
            </p:txBody>
          </p:sp>
          <p:sp>
            <p:nvSpPr>
              <p:cNvPr id="15" name="文字方塊 14"/>
              <p:cNvSpPr txBox="1">
                <a:spLocks noChangeArrowheads="1"/>
              </p:cNvSpPr>
              <p:nvPr/>
            </p:nvSpPr>
            <p:spPr bwMode="auto">
              <a:xfrm>
                <a:off x="6677346" y="5657849"/>
                <a:ext cx="734986" cy="3381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TW" altLang="en-US" sz="1600" b="1" dirty="0">
                    <a:latin typeface="+mj-ea"/>
                    <a:ea typeface="+mj-ea"/>
                  </a:rPr>
                  <a:t>位置</a:t>
                </a:r>
                <a:r>
                  <a:rPr lang="en-US" altLang="zh-TW" sz="1600" b="1" dirty="0">
                    <a:latin typeface="+mj-ea"/>
                    <a:ea typeface="+mj-ea"/>
                  </a:rPr>
                  <a:t>A</a:t>
                </a:r>
                <a:endParaRPr lang="zh-TW" altLang="en-US" sz="1600" b="1" dirty="0">
                  <a:latin typeface="+mj-ea"/>
                  <a:ea typeface="+mj-ea"/>
                </a:endParaRPr>
              </a:p>
            </p:txBody>
          </p:sp>
          <p:sp>
            <p:nvSpPr>
              <p:cNvPr id="16" name="文字方塊 15"/>
              <p:cNvSpPr txBox="1">
                <a:spLocks noChangeArrowheads="1"/>
              </p:cNvSpPr>
              <p:nvPr/>
            </p:nvSpPr>
            <p:spPr bwMode="auto">
              <a:xfrm>
                <a:off x="6910699" y="4844975"/>
                <a:ext cx="734987" cy="3381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TW" altLang="en-US" sz="1600" b="1" dirty="0">
                    <a:latin typeface="+mj-ea"/>
                    <a:ea typeface="+mj-ea"/>
                  </a:rPr>
                  <a:t>位置</a:t>
                </a:r>
                <a:r>
                  <a:rPr lang="en-US" altLang="zh-TW" sz="1600" b="1" dirty="0">
                    <a:latin typeface="+mj-ea"/>
                    <a:ea typeface="+mj-ea"/>
                  </a:rPr>
                  <a:t>B</a:t>
                </a:r>
                <a:endParaRPr lang="zh-TW" altLang="en-US" sz="1600" b="1" dirty="0">
                  <a:latin typeface="+mj-ea"/>
                  <a:ea typeface="+mj-ea"/>
                </a:endParaRPr>
              </a:p>
            </p:txBody>
          </p:sp>
          <p:sp>
            <p:nvSpPr>
              <p:cNvPr id="17" name="文字方塊 16"/>
              <p:cNvSpPr txBox="1">
                <a:spLocks noChangeArrowheads="1"/>
              </p:cNvSpPr>
              <p:nvPr/>
            </p:nvSpPr>
            <p:spPr bwMode="auto">
              <a:xfrm>
                <a:off x="6615435" y="3409744"/>
                <a:ext cx="736573" cy="3381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TW" altLang="en-US" sz="1600" b="1" dirty="0">
                    <a:latin typeface="+mj-ea"/>
                    <a:ea typeface="+mj-ea"/>
                  </a:rPr>
                  <a:t>位置</a:t>
                </a:r>
                <a:r>
                  <a:rPr lang="en-US" altLang="zh-TW" sz="1600" b="1" dirty="0">
                    <a:latin typeface="+mj-ea"/>
                    <a:ea typeface="+mj-ea"/>
                  </a:rPr>
                  <a:t>C</a:t>
                </a:r>
                <a:endParaRPr lang="zh-TW" altLang="en-US" sz="1600" b="1" dirty="0">
                  <a:latin typeface="+mj-ea"/>
                  <a:ea typeface="+mj-ea"/>
                </a:endParaRPr>
              </a:p>
            </p:txBody>
          </p:sp>
          <p:sp>
            <p:nvSpPr>
              <p:cNvPr id="18" name="文字方塊 17"/>
              <p:cNvSpPr txBox="1">
                <a:spLocks noChangeArrowheads="1"/>
              </p:cNvSpPr>
              <p:nvPr/>
            </p:nvSpPr>
            <p:spPr bwMode="auto">
              <a:xfrm>
                <a:off x="4177123" y="3962245"/>
                <a:ext cx="841345" cy="3381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TW" altLang="en-US" sz="1600" b="1" dirty="0">
                    <a:latin typeface="+mj-ea"/>
                    <a:ea typeface="+mj-ea"/>
                  </a:rPr>
                  <a:t>位置</a:t>
                </a:r>
                <a:r>
                  <a:rPr lang="en-US" altLang="zh-TW" sz="1600" b="1" dirty="0">
                    <a:latin typeface="+mj-ea"/>
                    <a:ea typeface="+mj-ea"/>
                  </a:rPr>
                  <a:t>D</a:t>
                </a:r>
                <a:endParaRPr lang="zh-TW" altLang="en-US" sz="1600" b="1" dirty="0">
                  <a:latin typeface="+mj-ea"/>
                  <a:ea typeface="+mj-ea"/>
                </a:endParaRPr>
              </a:p>
            </p:txBody>
          </p:sp>
          <p:sp>
            <p:nvSpPr>
              <p:cNvPr id="19" name="文字方塊 18"/>
              <p:cNvSpPr txBox="1">
                <a:spLocks noChangeArrowheads="1"/>
              </p:cNvSpPr>
              <p:nvPr/>
            </p:nvSpPr>
            <p:spPr bwMode="auto">
              <a:xfrm>
                <a:off x="5518513" y="5849955"/>
                <a:ext cx="828645" cy="3381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eaLnBrk="1" hangingPunct="1">
                  <a:defRPr/>
                </a:pPr>
                <a:r>
                  <a:rPr lang="zh-TW" altLang="en-US" sz="1600" b="1" dirty="0">
                    <a:latin typeface="+mj-ea"/>
                    <a:ea typeface="+mj-ea"/>
                  </a:rPr>
                  <a:t>入風口</a:t>
                </a:r>
              </a:p>
            </p:txBody>
          </p:sp>
          <p:sp>
            <p:nvSpPr>
              <p:cNvPr id="20" name="文字方塊 19"/>
              <p:cNvSpPr txBox="1">
                <a:spLocks noChangeArrowheads="1"/>
              </p:cNvSpPr>
              <p:nvPr/>
            </p:nvSpPr>
            <p:spPr bwMode="auto">
              <a:xfrm rot="19358304">
                <a:off x="5074029" y="4195629"/>
                <a:ext cx="738160" cy="430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3600">
                    <a:solidFill>
                      <a:schemeClr val="tx1"/>
                    </a:solidFill>
                    <a:latin typeface="Times New Roman" pitchFamily="18" charset="0"/>
                    <a:ea typeface="新細明體" charset="-12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US" altLang="zh-TW" sz="1100" b="1" dirty="0">
                    <a:latin typeface="+mj-ea"/>
                    <a:ea typeface="+mj-ea"/>
                  </a:rPr>
                  <a:t>%</a:t>
                </a:r>
                <a:r>
                  <a:rPr lang="zh-TW" altLang="en-US" sz="1100" b="1" dirty="0">
                    <a:latin typeface="+mj-ea"/>
                    <a:ea typeface="+mj-ea"/>
                  </a:rPr>
                  <a:t>有效風管長度</a:t>
                </a:r>
              </a:p>
            </p:txBody>
          </p:sp>
        </p:grpSp>
        <p:sp>
          <p:nvSpPr>
            <p:cNvPr id="12" name="文字方塊 11"/>
            <p:cNvSpPr txBox="1">
              <a:spLocks noChangeArrowheads="1"/>
            </p:cNvSpPr>
            <p:nvPr/>
          </p:nvSpPr>
          <p:spPr bwMode="auto">
            <a:xfrm>
              <a:off x="6298566" y="3556636"/>
              <a:ext cx="734986" cy="3381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1pPr>
              <a:lvl2pPr marL="742950" indent="-28575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2pPr>
              <a:lvl3pPr marL="1143000" indent="-22860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3pPr>
              <a:lvl4pPr marL="1600200" indent="-22860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4pPr>
              <a:lvl5pPr marL="2057400" indent="-228600" eaLnBrk="0" hangingPunct="0"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600">
                  <a:solidFill>
                    <a:schemeClr val="tx1"/>
                  </a:solidFill>
                  <a:latin typeface="Times New Roman" pitchFamily="18" charset="0"/>
                  <a:ea typeface="新細明體" charset="-120"/>
                </a:defRPr>
              </a:lvl9pPr>
            </a:lstStyle>
            <a:p>
              <a:pPr algn="ctr" eaLnBrk="1" hangingPunct="1">
                <a:defRPr/>
              </a:pPr>
              <a:endParaRPr lang="zh-TW" altLang="en-US" sz="1600" b="1" dirty="0"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44625" y="1190625"/>
            <a:ext cx="162083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11200" indent="-711200">
              <a:defRPr/>
            </a:pPr>
            <a:r>
              <a:rPr lang="zh-TW" altLang="en-US" sz="2800" b="1" dirty="0">
                <a:solidFill>
                  <a:schemeClr val="accent6">
                    <a:lumMod val="75000"/>
                  </a:schemeClr>
                </a:solidFill>
                <a:ea typeface="新細明體" charset="-120"/>
              </a:rPr>
              <a:t>出口不順</a:t>
            </a:r>
            <a:endParaRPr lang="en-US" altLang="zh-TW" sz="2800" b="1" dirty="0">
              <a:solidFill>
                <a:schemeClr val="accent6">
                  <a:lumMod val="75000"/>
                </a:schemeClr>
              </a:solidFill>
              <a:ea typeface="新細明體" charset="-120"/>
            </a:endParaRPr>
          </a:p>
        </p:txBody>
      </p:sp>
      <p:sp>
        <p:nvSpPr>
          <p:cNvPr id="22" name="弧形箭號 (左彎) 21"/>
          <p:cNvSpPr/>
          <p:nvPr/>
        </p:nvSpPr>
        <p:spPr>
          <a:xfrm rot="17601978" flipH="1" flipV="1">
            <a:off x="1753394" y="5115719"/>
            <a:ext cx="431800" cy="588962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solidFill>
                <a:schemeClr val="tx1"/>
              </a:solidFill>
              <a:latin typeface="微軟正黑體" panose="020B0604030504040204" pitchFamily="34" charset="-12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圖片 3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88913"/>
            <a:ext cx="109378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19" name="Rectangle 6"/>
          <p:cNvSpPr>
            <a:spLocks noChangeArrowheads="1"/>
          </p:cNvSpPr>
          <p:nvPr/>
        </p:nvSpPr>
        <p:spPr bwMode="auto">
          <a:xfrm>
            <a:off x="1987550" y="439738"/>
            <a:ext cx="5840413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4900" b="1">
                <a:latin typeface="微軟正黑體" pitchFamily="34" charset="-120"/>
                <a:ea typeface="微軟正黑體" pitchFamily="34" charset="-120"/>
              </a:rPr>
              <a:t>風機出口不良的配置</a:t>
            </a:r>
          </a:p>
        </p:txBody>
      </p:sp>
      <p:pic>
        <p:nvPicPr>
          <p:cNvPr id="162820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1557338"/>
            <a:ext cx="3249613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2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3860800"/>
            <a:ext cx="3249613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22" name="圖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38" y="1557338"/>
            <a:ext cx="6354762" cy="432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圖片 3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241300"/>
            <a:ext cx="109378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7" name="Rectangle 6"/>
          <p:cNvSpPr>
            <a:spLocks noChangeArrowheads="1"/>
          </p:cNvSpPr>
          <p:nvPr/>
        </p:nvSpPr>
        <p:spPr bwMode="auto">
          <a:xfrm>
            <a:off x="1520825" y="439738"/>
            <a:ext cx="714216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latin typeface="微軟正黑體" pitchFamily="34" charset="-120"/>
                <a:ea typeface="微軟正黑體" pitchFamily="34" charset="-120"/>
              </a:rPr>
              <a:t>風機出口不良的配置</a:t>
            </a:r>
            <a:r>
              <a:rPr lang="en-US" altLang="zh-TW" sz="3300" b="1"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3300" b="1">
                <a:latin typeface="微軟正黑體" pitchFamily="34" charset="-120"/>
                <a:ea typeface="微軟正黑體" pitchFamily="34" charset="-120"/>
              </a:rPr>
              <a:t>應修改風管位置</a:t>
            </a:r>
          </a:p>
        </p:txBody>
      </p:sp>
      <p:pic>
        <p:nvPicPr>
          <p:cNvPr id="164868" name="圖片 14" descr="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1222375"/>
            <a:ext cx="9283700" cy="498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6"/>
          <p:cNvSpPr>
            <a:spLocks noChangeArrowheads="1"/>
          </p:cNvSpPr>
          <p:nvPr/>
        </p:nvSpPr>
        <p:spPr bwMode="auto">
          <a:xfrm>
            <a:off x="2838450" y="393700"/>
            <a:ext cx="48006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4500" b="1">
                <a:solidFill>
                  <a:schemeClr val="tx2"/>
                </a:solidFill>
                <a:latin typeface="Arial" charset="0"/>
              </a:rPr>
              <a:t>風機出口不良配置</a:t>
            </a:r>
          </a:p>
        </p:txBody>
      </p:sp>
      <p:pic>
        <p:nvPicPr>
          <p:cNvPr id="166915" name="圖片 4" descr="IMG_226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1524000"/>
            <a:ext cx="4105275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6" name="文字方塊 5"/>
          <p:cNvSpPr txBox="1">
            <a:spLocks noChangeArrowheads="1"/>
          </p:cNvSpPr>
          <p:nvPr/>
        </p:nvSpPr>
        <p:spPr bwMode="auto">
          <a:xfrm>
            <a:off x="819150" y="4365625"/>
            <a:ext cx="34305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為了要把排出的廢熱導向上方</a:t>
            </a:r>
            <a:r>
              <a:rPr lang="en-US" altLang="zh-TW" sz="1600"/>
              <a:t>. </a:t>
            </a:r>
          </a:p>
          <a:p>
            <a:pPr eaLnBrk="1" hangingPunct="1"/>
            <a:r>
              <a:rPr lang="zh-TW" altLang="en-US" sz="1600"/>
              <a:t>直接在風機出口加彎頭</a:t>
            </a:r>
          </a:p>
        </p:txBody>
      </p:sp>
      <p:sp>
        <p:nvSpPr>
          <p:cNvPr id="166917" name="文字方塊 5"/>
          <p:cNvSpPr txBox="1">
            <a:spLocks noChangeArrowheads="1"/>
          </p:cNvSpPr>
          <p:nvPr/>
        </p:nvSpPr>
        <p:spPr bwMode="auto">
          <a:xfrm>
            <a:off x="5873750" y="4598988"/>
            <a:ext cx="34305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機房空間很大</a:t>
            </a:r>
            <a:r>
              <a:rPr lang="en-US" altLang="zh-TW" sz="1600"/>
              <a:t>, </a:t>
            </a:r>
            <a:r>
              <a:rPr lang="zh-TW" altLang="en-US" sz="1600"/>
              <a:t>又沒有其他設備</a:t>
            </a:r>
            <a:endParaRPr lang="en-US" altLang="zh-TW" sz="1600"/>
          </a:p>
          <a:p>
            <a:pPr eaLnBrk="1" hangingPunct="1"/>
            <a:r>
              <a:rPr lang="zh-TW" altLang="en-US" sz="1600"/>
              <a:t>若將風機往前移</a:t>
            </a:r>
            <a:r>
              <a:rPr lang="en-US" altLang="zh-TW" sz="1600"/>
              <a:t>, </a:t>
            </a:r>
            <a:r>
              <a:rPr lang="zh-TW" altLang="en-US" sz="1600"/>
              <a:t>出風方向改左側</a:t>
            </a:r>
            <a:r>
              <a:rPr lang="en-US" altLang="zh-TW" sz="1600"/>
              <a:t>, </a:t>
            </a:r>
          </a:p>
          <a:p>
            <a:pPr eaLnBrk="1" hangingPunct="1"/>
            <a:r>
              <a:rPr lang="zh-TW" altLang="en-US" sz="1600"/>
              <a:t>可以讓風直接上吹</a:t>
            </a:r>
            <a:r>
              <a:rPr lang="en-US" altLang="zh-TW" sz="1600"/>
              <a:t>, </a:t>
            </a:r>
            <a:r>
              <a:rPr lang="zh-TW" altLang="en-US" sz="1600"/>
              <a:t>可少</a:t>
            </a:r>
            <a:r>
              <a:rPr lang="en-US" altLang="zh-TW" sz="1600"/>
              <a:t>3</a:t>
            </a:r>
            <a:r>
              <a:rPr lang="zh-TW" altLang="en-US" sz="1600"/>
              <a:t>個彎頭</a:t>
            </a:r>
            <a:endParaRPr lang="en-US" altLang="zh-TW" sz="1600"/>
          </a:p>
        </p:txBody>
      </p:sp>
      <p:pic>
        <p:nvPicPr>
          <p:cNvPr id="166918" name="圖片 7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217488"/>
            <a:ext cx="1249363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9" name="Picture 8" descr="DSC0705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4935538"/>
            <a:ext cx="2613025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20" name="Picture 9" descr="DSC0705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0" y="4951413"/>
            <a:ext cx="2635250" cy="182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21" name="圖片 9" descr="1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8" y="1484313"/>
            <a:ext cx="4291012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6"/>
          <p:cNvSpPr>
            <a:spLocks noChangeArrowheads="1"/>
          </p:cNvSpPr>
          <p:nvPr/>
        </p:nvSpPr>
        <p:spPr bwMode="auto">
          <a:xfrm>
            <a:off x="2925763" y="411163"/>
            <a:ext cx="43910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4100" b="1">
                <a:solidFill>
                  <a:schemeClr val="tx2"/>
                </a:solidFill>
                <a:latin typeface="Arial" charset="0"/>
              </a:rPr>
              <a:t>風機出口不良配置</a:t>
            </a:r>
          </a:p>
        </p:txBody>
      </p:sp>
      <p:sp>
        <p:nvSpPr>
          <p:cNvPr id="167939" name="文字方塊 5"/>
          <p:cNvSpPr txBox="1">
            <a:spLocks noChangeArrowheads="1"/>
          </p:cNvSpPr>
          <p:nvPr/>
        </p:nvSpPr>
        <p:spPr bwMode="auto">
          <a:xfrm>
            <a:off x="508000" y="5805488"/>
            <a:ext cx="34321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為了閃消防水管</a:t>
            </a:r>
            <a:r>
              <a:rPr lang="en-US" altLang="zh-TW" sz="1600"/>
              <a:t>, </a:t>
            </a:r>
            <a:r>
              <a:rPr lang="zh-TW" altLang="en-US" sz="1600"/>
              <a:t>風機偏移</a:t>
            </a:r>
            <a:r>
              <a:rPr lang="en-US" altLang="zh-TW" sz="1600"/>
              <a:t>. </a:t>
            </a:r>
          </a:p>
          <a:p>
            <a:pPr eaLnBrk="1" hangingPunct="1"/>
            <a:r>
              <a:rPr lang="zh-TW" altLang="en-US" sz="1600"/>
              <a:t>但開孔位置不能變</a:t>
            </a:r>
            <a:r>
              <a:rPr lang="en-US" altLang="zh-TW" sz="1600"/>
              <a:t>. </a:t>
            </a:r>
            <a:r>
              <a:rPr lang="zh-TW" altLang="en-US" sz="1600"/>
              <a:t>所以出口有連續三彎</a:t>
            </a:r>
            <a:r>
              <a:rPr lang="en-US" altLang="zh-TW" sz="1600"/>
              <a:t>, </a:t>
            </a:r>
            <a:r>
              <a:rPr lang="zh-TW" altLang="en-US" sz="1600"/>
              <a:t>且都逆向</a:t>
            </a:r>
            <a:r>
              <a:rPr lang="en-US" altLang="zh-TW" sz="1600"/>
              <a:t>. </a:t>
            </a:r>
          </a:p>
        </p:txBody>
      </p:sp>
      <p:pic>
        <p:nvPicPr>
          <p:cNvPr id="167940" name="圖片 5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274638"/>
            <a:ext cx="70802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1" name="文字方塊 5"/>
          <p:cNvSpPr txBox="1">
            <a:spLocks noChangeArrowheads="1"/>
          </p:cNvSpPr>
          <p:nvPr/>
        </p:nvSpPr>
        <p:spPr bwMode="auto">
          <a:xfrm>
            <a:off x="5184775" y="3703638"/>
            <a:ext cx="46037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軸流風機出口不良</a:t>
            </a:r>
            <a:r>
              <a:rPr lang="en-US" altLang="zh-TW" sz="1600"/>
              <a:t>, </a:t>
            </a:r>
            <a:r>
              <a:rPr lang="zh-TW" altLang="en-US" sz="1600"/>
              <a:t>很容易造成性能大輻下降</a:t>
            </a:r>
            <a:endParaRPr lang="en-US" altLang="zh-TW" sz="1600"/>
          </a:p>
        </p:txBody>
      </p:sp>
      <p:pic>
        <p:nvPicPr>
          <p:cNvPr id="167942" name="圖片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513" y="1684338"/>
            <a:ext cx="3667125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943" name="圖片 7" descr="SAM_583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513" y="4167188"/>
            <a:ext cx="3122612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4" name="文字方塊 5"/>
          <p:cNvSpPr txBox="1">
            <a:spLocks noChangeArrowheads="1"/>
          </p:cNvSpPr>
          <p:nvPr/>
        </p:nvSpPr>
        <p:spPr bwMode="auto">
          <a:xfrm>
            <a:off x="5186363" y="6381750"/>
            <a:ext cx="4602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壁扇出口加裝不良的防雨彎頭</a:t>
            </a:r>
            <a:r>
              <a:rPr lang="en-US" altLang="zh-TW" sz="1600"/>
              <a:t>, </a:t>
            </a:r>
            <a:r>
              <a:rPr lang="zh-TW" altLang="en-US" sz="1600"/>
              <a:t>風量剩</a:t>
            </a:r>
            <a:r>
              <a:rPr lang="en-US" altLang="zh-TW" sz="1600"/>
              <a:t>1/3</a:t>
            </a:r>
          </a:p>
        </p:txBody>
      </p:sp>
      <p:pic>
        <p:nvPicPr>
          <p:cNvPr id="167945" name="圖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7"/>
          <a:stretch>
            <a:fillRect/>
          </a:stretch>
        </p:blipFill>
        <p:spPr bwMode="auto">
          <a:xfrm>
            <a:off x="196850" y="1135063"/>
            <a:ext cx="2930525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946" name="圖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3429000"/>
            <a:ext cx="29654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5375" y="293688"/>
            <a:ext cx="8667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 anchor="ctr"/>
          <a:lstStyle/>
          <a:p>
            <a:pPr algn="ctr">
              <a:defRPr/>
            </a:pPr>
            <a:r>
              <a:rPr kumimoji="0" lang="zh-TW" altLang="en-US" sz="4100" dirty="0">
                <a:latin typeface="+mj-lt"/>
                <a:ea typeface="+mj-ea"/>
                <a:cs typeface="+mj-cs"/>
              </a:rPr>
              <a:t>不良設計的風機入口管</a:t>
            </a:r>
            <a:r>
              <a:rPr kumimoji="0" lang="en-US" altLang="zh-TW" sz="4100" dirty="0">
                <a:latin typeface="+mj-lt"/>
                <a:ea typeface="+mj-ea"/>
                <a:cs typeface="+mj-cs"/>
              </a:rPr>
              <a:t>/</a:t>
            </a:r>
            <a:r>
              <a:rPr kumimoji="0" lang="zh-TW" altLang="en-US" sz="4100" dirty="0">
                <a:latin typeface="+mj-lt"/>
                <a:ea typeface="+mj-ea"/>
                <a:cs typeface="+mj-cs"/>
              </a:rPr>
              <a:t>出口管</a:t>
            </a:r>
            <a:endParaRPr kumimoji="0" lang="zh-TW" altLang="en-US" sz="4100" dirty="0">
              <a:latin typeface="+mj-lt"/>
              <a:ea typeface="標楷體" pitchFamily="65" charset="-120"/>
              <a:cs typeface="+mj-cs"/>
            </a:endParaRPr>
          </a:p>
        </p:txBody>
      </p:sp>
      <p:pic>
        <p:nvPicPr>
          <p:cNvPr id="173059" name="Picture 7" descr="SSC_0140"/>
          <p:cNvPicPr>
            <a:picLocks noChangeAspect="1" noChangeArrowheads="1"/>
          </p:cNvPicPr>
          <p:nvPr/>
        </p:nvPicPr>
        <p:blipFill>
          <a:blip r:embed="rId3">
            <a:lum brigh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38" y="1484313"/>
            <a:ext cx="444500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0" name="Picture 8" descr="SSC_0138"/>
          <p:cNvPicPr>
            <a:picLocks noChangeAspect="1" noChangeArrowheads="1"/>
          </p:cNvPicPr>
          <p:nvPr/>
        </p:nvPicPr>
        <p:blipFill>
          <a:blip r:embed="rId4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4581525"/>
            <a:ext cx="1577975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1" name="圖片 5" descr="SAM_3489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484313"/>
            <a:ext cx="4056063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2" name="圖片 7" descr="logo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98438"/>
            <a:ext cx="1023937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3" name="圖片 7" descr="psb (3)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075" y="4581525"/>
            <a:ext cx="305435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064" name="圖片 8" descr="SAM_3487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675" y="4437063"/>
            <a:ext cx="327660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文字方塊 1"/>
          <p:cNvSpPr txBox="1">
            <a:spLocks noChangeArrowheads="1"/>
          </p:cNvSpPr>
          <p:nvPr/>
        </p:nvSpPr>
        <p:spPr bwMode="auto">
          <a:xfrm>
            <a:off x="161925" y="6037263"/>
            <a:ext cx="9626600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/>
              <a:t>兩台風機系統相同</a:t>
            </a:r>
            <a:r>
              <a:rPr lang="en-US" altLang="zh-TW" sz="2900"/>
              <a:t>,</a:t>
            </a:r>
            <a:r>
              <a:rPr lang="zh-TW" altLang="en-US" sz="2900"/>
              <a:t>但左邊風機風量僅有右邊風機的 </a:t>
            </a:r>
            <a:r>
              <a:rPr lang="en-US" altLang="zh-TW" sz="2900"/>
              <a:t>70%</a:t>
            </a:r>
            <a:endParaRPr lang="zh-TW" altLang="en-US" sz="290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735013" y="90488"/>
            <a:ext cx="8667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 anchor="ctr"/>
          <a:lstStyle/>
          <a:p>
            <a:pPr algn="ctr">
              <a:defRPr/>
            </a:pPr>
            <a:r>
              <a:rPr kumimoji="0" lang="zh-TW" altLang="en-US" sz="4100" dirty="0">
                <a:latin typeface="+mj-lt"/>
                <a:ea typeface="+mj-ea"/>
                <a:cs typeface="+mj-cs"/>
              </a:rPr>
              <a:t>風機入口管不順</a:t>
            </a:r>
            <a:endParaRPr kumimoji="0" lang="zh-TW" altLang="en-US" sz="4100" dirty="0">
              <a:latin typeface="+mj-lt"/>
              <a:ea typeface="標楷體" pitchFamily="65" charset="-120"/>
              <a:cs typeface="+mj-cs"/>
            </a:endParaRPr>
          </a:p>
        </p:txBody>
      </p:sp>
      <p:pic>
        <p:nvPicPr>
          <p:cNvPr id="177156" name="圖片 7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90488"/>
            <a:ext cx="1152525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157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1233488"/>
            <a:ext cx="91059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981075"/>
            <a:ext cx="6243637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1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838" y="3400425"/>
            <a:ext cx="6253162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084263" y="90488"/>
            <a:ext cx="8667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 anchor="ctr"/>
          <a:lstStyle/>
          <a:p>
            <a:pPr algn="ctr">
              <a:defRPr/>
            </a:pPr>
            <a:r>
              <a:rPr kumimoji="0" lang="zh-TW" altLang="en-US" sz="4100" dirty="0">
                <a:latin typeface="+mj-lt"/>
                <a:ea typeface="+mj-ea"/>
                <a:cs typeface="+mj-cs"/>
              </a:rPr>
              <a:t>風機入口旋渦使側向進風口受阻</a:t>
            </a:r>
            <a:endParaRPr kumimoji="0" lang="zh-TW" altLang="en-US" sz="4100" dirty="0">
              <a:latin typeface="+mj-lt"/>
              <a:ea typeface="標楷體" pitchFamily="65" charset="-120"/>
              <a:cs typeface="+mj-cs"/>
            </a:endParaRPr>
          </a:p>
        </p:txBody>
      </p:sp>
      <p:sp>
        <p:nvSpPr>
          <p:cNvPr id="3" name="向右箭號 2"/>
          <p:cNvSpPr/>
          <p:nvPr/>
        </p:nvSpPr>
        <p:spPr>
          <a:xfrm>
            <a:off x="5888038" y="1773238"/>
            <a:ext cx="1249362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78182" name="文字方塊 3"/>
          <p:cNvSpPr txBox="1">
            <a:spLocks noChangeArrowheads="1"/>
          </p:cNvSpPr>
          <p:nvPr/>
        </p:nvSpPr>
        <p:spPr bwMode="auto">
          <a:xfrm>
            <a:off x="7137400" y="1655763"/>
            <a:ext cx="2184400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正常的做法</a:t>
            </a:r>
          </a:p>
        </p:txBody>
      </p:sp>
      <p:sp>
        <p:nvSpPr>
          <p:cNvPr id="5" name="向右箭號 4"/>
          <p:cNvSpPr/>
          <p:nvPr/>
        </p:nvSpPr>
        <p:spPr>
          <a:xfrm>
            <a:off x="2457450" y="5516563"/>
            <a:ext cx="1481138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78184" name="文字方塊 5"/>
          <p:cNvSpPr txBox="1">
            <a:spLocks noChangeArrowheads="1"/>
          </p:cNvSpPr>
          <p:nvPr/>
        </p:nvSpPr>
        <p:spPr bwMode="auto">
          <a:xfrm>
            <a:off x="152400" y="5148263"/>
            <a:ext cx="2846388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異常的做法</a:t>
            </a:r>
            <a:endParaRPr lang="en-US" altLang="zh-TW" sz="2900">
              <a:solidFill>
                <a:srgbClr val="FF0000"/>
              </a:solidFill>
            </a:endParaRPr>
          </a:p>
          <a:p>
            <a:pPr eaLnBrk="1" hangingPunct="1"/>
            <a:r>
              <a:rPr lang="en-US" altLang="zh-TW" sz="2900">
                <a:solidFill>
                  <a:srgbClr val="FF0000"/>
                </a:solidFill>
              </a:rPr>
              <a:t>(</a:t>
            </a:r>
            <a:r>
              <a:rPr lang="zh-TW" altLang="en-US" sz="2900">
                <a:solidFill>
                  <a:srgbClr val="FF0000"/>
                </a:solidFill>
              </a:rPr>
              <a:t>風量降了</a:t>
            </a:r>
            <a:r>
              <a:rPr lang="en-US" altLang="zh-TW" sz="2900">
                <a:solidFill>
                  <a:srgbClr val="FF0000"/>
                </a:solidFill>
              </a:rPr>
              <a:t>35%)</a:t>
            </a:r>
            <a:endParaRPr lang="zh-TW" altLang="en-US" sz="2900">
              <a:solidFill>
                <a:srgbClr val="FF0000"/>
              </a:solidFill>
            </a:endParaRPr>
          </a:p>
        </p:txBody>
      </p:sp>
      <p:pic>
        <p:nvPicPr>
          <p:cNvPr id="178185" name="圖片 7" descr="log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90488"/>
            <a:ext cx="1152525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idx="1"/>
          </p:nvPr>
        </p:nvSpPr>
        <p:spPr>
          <a:xfrm>
            <a:off x="1209675" y="2420938"/>
            <a:ext cx="7721600" cy="403225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在風機的教育訓練課程中</a:t>
            </a:r>
            <a:r>
              <a:rPr lang="en-US" altLang="zh-TW" dirty="0" smtClean="0"/>
              <a:t>, </a:t>
            </a:r>
            <a:r>
              <a:rPr lang="zh-TW" altLang="en-US" dirty="0" smtClean="0"/>
              <a:t>有一專題為系統效應</a:t>
            </a:r>
            <a:r>
              <a:rPr lang="en-US" altLang="zh-TW" dirty="0" smtClean="0"/>
              <a:t>, </a:t>
            </a:r>
            <a:r>
              <a:rPr lang="zh-TW" altLang="en-US" dirty="0" smtClean="0"/>
              <a:t>很多設計者在配置風管管路時</a:t>
            </a:r>
            <a:r>
              <a:rPr lang="en-US" altLang="zh-TW" dirty="0" smtClean="0"/>
              <a:t>, </a:t>
            </a:r>
            <a:r>
              <a:rPr lang="zh-TW" altLang="en-US" dirty="0" smtClean="0"/>
              <a:t>並未注意到這些影響</a:t>
            </a:r>
            <a:r>
              <a:rPr lang="en-US" altLang="zh-TW" dirty="0" smtClean="0"/>
              <a:t>, </a:t>
            </a:r>
            <a:r>
              <a:rPr lang="zh-TW" altLang="en-US" dirty="0" smtClean="0"/>
              <a:t>所以會造成後續很多的電力浪費</a:t>
            </a:r>
            <a:r>
              <a:rPr lang="en-US" altLang="zh-TW" dirty="0" smtClean="0"/>
              <a:t>, </a:t>
            </a:r>
            <a:r>
              <a:rPr lang="zh-TW" altLang="en-US" dirty="0" smtClean="0"/>
              <a:t>我們在此舉一些課程內容中的狀況來做說明</a:t>
            </a:r>
            <a:r>
              <a:rPr lang="en-US" altLang="zh-TW" dirty="0" smtClean="0"/>
              <a:t>. </a:t>
            </a:r>
          </a:p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一</a:t>
            </a:r>
            <a:r>
              <a:rPr lang="en-US" altLang="zh-TW" dirty="0" smtClean="0"/>
              <a:t>. </a:t>
            </a:r>
            <a:r>
              <a:rPr lang="zh-TW" altLang="en-US" dirty="0" smtClean="0"/>
              <a:t>入口渦漩</a:t>
            </a:r>
            <a:endParaRPr lang="en-US" altLang="zh-TW" dirty="0" smtClean="0"/>
          </a:p>
        </p:txBody>
      </p:sp>
      <p:sp>
        <p:nvSpPr>
          <p:cNvPr id="187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87396" name="圓角矩形 13"/>
          <p:cNvSpPr>
            <a:spLocks noChangeArrowheads="1"/>
          </p:cNvSpPr>
          <p:nvPr/>
        </p:nvSpPr>
        <p:spPr bwMode="auto">
          <a:xfrm>
            <a:off x="3636963" y="4286250"/>
            <a:ext cx="5572125" cy="15716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 algn="ctr">
            <a:solidFill>
              <a:srgbClr val="FFFF00"/>
            </a:solidFill>
            <a:miter lim="800000"/>
            <a:headEnd/>
            <a:tailEnd/>
          </a:ln>
        </p:spPr>
        <p:txBody>
          <a:bodyPr wrap="none" lIns="91437" tIns="45718" rIns="91437" bIns="45718"/>
          <a:lstStyle/>
          <a:p>
            <a:endParaRPr lang="zh-TW" altLang="en-US"/>
          </a:p>
        </p:txBody>
      </p:sp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87398" name="Rectangle 6"/>
          <p:cNvSpPr>
            <a:spLocks noChangeArrowheads="1"/>
          </p:cNvSpPr>
          <p:nvPr/>
        </p:nvSpPr>
        <p:spPr bwMode="auto">
          <a:xfrm>
            <a:off x="3319463" y="296863"/>
            <a:ext cx="39925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減小系統效應的損失</a:t>
            </a:r>
          </a:p>
        </p:txBody>
      </p:sp>
      <p:sp>
        <p:nvSpPr>
          <p:cNvPr id="187399" name="文字方塊 12"/>
          <p:cNvSpPr txBox="1">
            <a:spLocks noChangeArrowheads="1"/>
          </p:cNvSpPr>
          <p:nvPr/>
        </p:nvSpPr>
        <p:spPr bwMode="auto">
          <a:xfrm>
            <a:off x="3714750" y="4429125"/>
            <a:ext cx="52625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風機入風口若是進風不順</a:t>
            </a:r>
            <a:r>
              <a:rPr lang="en-US" altLang="zh-TW" sz="1600"/>
              <a:t>, </a:t>
            </a:r>
            <a:r>
              <a:rPr lang="zh-TW" altLang="en-US" sz="1600"/>
              <a:t>則直接影響風機的效率</a:t>
            </a:r>
            <a:r>
              <a:rPr lang="en-US" altLang="zh-TW" sz="1600"/>
              <a:t>, </a:t>
            </a:r>
            <a:r>
              <a:rPr lang="zh-TW" altLang="en-US" sz="1600"/>
              <a:t>其影響之大</a:t>
            </a:r>
            <a:r>
              <a:rPr lang="en-US" altLang="zh-TW" sz="1600"/>
              <a:t>, </a:t>
            </a:r>
            <a:r>
              <a:rPr lang="zh-TW" altLang="en-US" sz="1600"/>
              <a:t>有可能從</a:t>
            </a:r>
            <a:r>
              <a:rPr lang="en-US" altLang="zh-TW" sz="1600"/>
              <a:t>15% ~ 60%</a:t>
            </a:r>
          </a:p>
          <a:p>
            <a:pPr eaLnBrk="1" hangingPunct="1"/>
            <a:r>
              <a:rPr lang="zh-TW" altLang="en-US" sz="1600"/>
              <a:t>所以不得不注意風管的配置</a:t>
            </a:r>
            <a:r>
              <a:rPr lang="en-US" altLang="zh-TW" sz="1600"/>
              <a:t>. </a:t>
            </a:r>
          </a:p>
          <a:p>
            <a:pPr eaLnBrk="1" hangingPunct="1"/>
            <a:r>
              <a:rPr lang="zh-TW" altLang="en-US" sz="1600"/>
              <a:t>若能有足夠的距離</a:t>
            </a:r>
            <a:r>
              <a:rPr lang="en-US" altLang="zh-TW" sz="1600"/>
              <a:t>, </a:t>
            </a:r>
            <a:r>
              <a:rPr lang="zh-TW" altLang="en-US" sz="1600"/>
              <a:t>而使氣流能平順的進入風機入口</a:t>
            </a:r>
            <a:r>
              <a:rPr lang="en-US" altLang="zh-TW" sz="1600"/>
              <a:t>, </a:t>
            </a:r>
            <a:r>
              <a:rPr lang="zh-TW" altLang="en-US" sz="1600"/>
              <a:t>則風機即可發揮最佳的效率</a:t>
            </a:r>
            <a:r>
              <a:rPr lang="en-US" altLang="zh-TW" sz="1600"/>
              <a:t>. </a:t>
            </a:r>
            <a:endParaRPr lang="zh-TW" altLang="en-US" sz="1600"/>
          </a:p>
        </p:txBody>
      </p:sp>
      <p:pic>
        <p:nvPicPr>
          <p:cNvPr id="187400" name="圖片 11" descr="2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643438"/>
            <a:ext cx="1774825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401" name="圖片 9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15888"/>
            <a:ext cx="1249363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402" name="文字方塊 9"/>
          <p:cNvSpPr txBox="1">
            <a:spLocks noChangeArrowheads="1"/>
          </p:cNvSpPr>
          <p:nvPr/>
        </p:nvSpPr>
        <p:spPr bwMode="auto">
          <a:xfrm>
            <a:off x="2066925" y="6524625"/>
            <a:ext cx="39004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>
                <a:solidFill>
                  <a:srgbClr val="FF0000"/>
                </a:solidFill>
              </a:rPr>
              <a:t>最怕遇到和風機旋轉方向反向的旋渦</a:t>
            </a:r>
          </a:p>
        </p:txBody>
      </p:sp>
    </p:spTree>
  </p:cSld>
  <p:clrMapOvr>
    <a:masterClrMapping/>
  </p:clrMapOvr>
  <p:transition spd="slow">
    <p:random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idx="1"/>
          </p:nvPr>
        </p:nvSpPr>
        <p:spPr>
          <a:xfrm>
            <a:off x="1209675" y="2420938"/>
            <a:ext cx="7721600" cy="403225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/>
          <a:p>
            <a:pPr marL="711174" indent="-711174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zh-TW" altLang="en-US" dirty="0" smtClean="0"/>
              <a:t>入口渦漩</a:t>
            </a:r>
            <a:endParaRPr lang="en-US" altLang="zh-TW" dirty="0" smtClean="0"/>
          </a:p>
        </p:txBody>
      </p:sp>
      <p:sp>
        <p:nvSpPr>
          <p:cNvPr id="188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88420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88421" name="Rectangle 6"/>
          <p:cNvSpPr>
            <a:spLocks noChangeArrowheads="1"/>
          </p:cNvSpPr>
          <p:nvPr/>
        </p:nvSpPr>
        <p:spPr bwMode="auto">
          <a:xfrm>
            <a:off x="3143250" y="331788"/>
            <a:ext cx="39941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 sz="3300" b="1">
                <a:solidFill>
                  <a:schemeClr val="tx2"/>
                </a:solidFill>
                <a:latin typeface="Arial" charset="0"/>
              </a:rPr>
              <a:t>減小系統效應的損失</a:t>
            </a:r>
          </a:p>
        </p:txBody>
      </p:sp>
      <p:pic>
        <p:nvPicPr>
          <p:cNvPr id="188422" name="圖片 9" descr="2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3071813"/>
            <a:ext cx="419258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423" name="圖片 10" descr="3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3143250"/>
            <a:ext cx="42799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424" name="圖片 8" descr="log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889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smtClean="0"/>
              <a:t>通風耗電基本常識</a:t>
            </a:r>
          </a:p>
        </p:txBody>
      </p:sp>
      <p:pic>
        <p:nvPicPr>
          <p:cNvPr id="15363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字方塊 12"/>
          <p:cNvSpPr txBox="1">
            <a:spLocks noChangeArrowheads="1"/>
          </p:cNvSpPr>
          <p:nvPr/>
        </p:nvSpPr>
        <p:spPr bwMode="auto">
          <a:xfrm>
            <a:off x="3162300" y="5262563"/>
            <a:ext cx="59801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r>
              <a:rPr lang="zh-TW" altLang="en-US" sz="2400" dirty="0">
                <a:solidFill>
                  <a:srgbClr val="FF0000"/>
                </a:solidFill>
                <a:latin typeface="+mn-ea"/>
                <a:ea typeface="+mn-ea"/>
              </a:rPr>
              <a:t>同系列的尺寸大小，就有</a:t>
            </a:r>
            <a:r>
              <a:rPr lang="en-US" altLang="zh-TW" sz="2400" dirty="0">
                <a:solidFill>
                  <a:srgbClr val="FF0000"/>
                </a:solidFill>
                <a:latin typeface="+mn-ea"/>
                <a:ea typeface="+mn-ea"/>
              </a:rPr>
              <a:t>43%</a:t>
            </a:r>
            <a:r>
              <a:rPr lang="zh-TW" altLang="en-US" sz="2400" dirty="0">
                <a:solidFill>
                  <a:srgbClr val="FF0000"/>
                </a:solidFill>
                <a:latin typeface="+mn-ea"/>
                <a:ea typeface="+mn-ea"/>
              </a:rPr>
              <a:t>的耗電差異。</a:t>
            </a:r>
            <a:endParaRPr lang="en-US" altLang="zh-TW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文字方塊 1"/>
          <p:cNvSpPr txBox="1">
            <a:spLocks noChangeArrowheads="1"/>
          </p:cNvSpPr>
          <p:nvPr/>
        </p:nvSpPr>
        <p:spPr bwMode="auto">
          <a:xfrm>
            <a:off x="1198563" y="1282700"/>
            <a:ext cx="4117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r>
              <a:rPr lang="zh-TW" altLang="en-US" sz="2800" b="1" dirty="0">
                <a:solidFill>
                  <a:srgbClr val="FF0000"/>
                </a:solidFill>
                <a:latin typeface="+mn-ea"/>
                <a:ea typeface="+mn-ea"/>
              </a:rPr>
              <a:t>電腦選機表：後傾式選機</a:t>
            </a:r>
          </a:p>
        </p:txBody>
      </p:sp>
      <p:grpSp>
        <p:nvGrpSpPr>
          <p:cNvPr id="15366" name="群組 16"/>
          <p:cNvGrpSpPr>
            <a:grpSpLocks/>
          </p:cNvGrpSpPr>
          <p:nvPr/>
        </p:nvGrpSpPr>
        <p:grpSpPr bwMode="auto">
          <a:xfrm>
            <a:off x="920750" y="1897063"/>
            <a:ext cx="8221663" cy="3249612"/>
            <a:chOff x="364710" y="1776567"/>
            <a:chExt cx="8221812" cy="3250974"/>
          </a:xfrm>
        </p:grpSpPr>
        <p:pic>
          <p:nvPicPr>
            <p:cNvPr id="15373" name="圖片 11" descr="6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9333"/>
            <a:stretch>
              <a:fillRect/>
            </a:stretch>
          </p:blipFill>
          <p:spPr bwMode="auto">
            <a:xfrm>
              <a:off x="364710" y="1776567"/>
              <a:ext cx="2114675" cy="3250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4" name="圖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/>
            <a:stretch>
              <a:fillRect/>
            </a:stretch>
          </p:blipFill>
          <p:spPr bwMode="auto">
            <a:xfrm>
              <a:off x="2444946" y="1778091"/>
              <a:ext cx="6141576" cy="3249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圓角矩形 19"/>
          <p:cNvSpPr/>
          <p:nvPr/>
        </p:nvSpPr>
        <p:spPr>
          <a:xfrm>
            <a:off x="7038975" y="2776538"/>
            <a:ext cx="1057275" cy="306387"/>
          </a:xfrm>
          <a:prstGeom prst="roundRect">
            <a:avLst/>
          </a:prstGeom>
          <a:solidFill>
            <a:srgbClr val="FFFF00"/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anchor="ctr"/>
          <a:lstStyle/>
          <a:p>
            <a:pPr algn="r">
              <a:defRPr/>
            </a:pPr>
            <a:r>
              <a:rPr lang="en-US" altLang="zh-TW" sz="1800" b="1" dirty="0">
                <a:solidFill>
                  <a:schemeClr val="tx1"/>
                </a:solidFill>
                <a:latin typeface="+mj-ea"/>
                <a:ea typeface="+mj-ea"/>
              </a:rPr>
              <a:t>11.18</a:t>
            </a:r>
            <a:endParaRPr lang="zh-TW" altLang="en-US" sz="1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920750" y="2776538"/>
            <a:ext cx="8221663" cy="2984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22" name="圓角矩形 21"/>
          <p:cNvSpPr/>
          <p:nvPr/>
        </p:nvSpPr>
        <p:spPr>
          <a:xfrm>
            <a:off x="7050088" y="3778250"/>
            <a:ext cx="1057275" cy="306388"/>
          </a:xfrm>
          <a:prstGeom prst="roundRect">
            <a:avLst/>
          </a:prstGeom>
          <a:solidFill>
            <a:srgbClr val="FFFF00"/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anchor="ctr"/>
          <a:lstStyle/>
          <a:p>
            <a:pPr algn="r">
              <a:defRPr/>
            </a:pPr>
            <a:r>
              <a:rPr lang="en-US" altLang="zh-TW" sz="1800" b="1" dirty="0">
                <a:solidFill>
                  <a:schemeClr val="tx1"/>
                </a:solidFill>
                <a:latin typeface="+mj-ea"/>
                <a:ea typeface="+mj-ea"/>
              </a:rPr>
              <a:t>6.87</a:t>
            </a:r>
            <a:endParaRPr lang="zh-TW" altLang="en-US" sz="1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圓角矩形 22"/>
          <p:cNvSpPr/>
          <p:nvPr/>
        </p:nvSpPr>
        <p:spPr>
          <a:xfrm>
            <a:off x="920750" y="3778250"/>
            <a:ext cx="8221663" cy="29845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7038975" y="1804988"/>
            <a:ext cx="1057275" cy="334168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dirty="0">
              <a:latin typeface="微軟正黑體" panose="020B0604030504040204" pitchFamily="34" charset="-120"/>
            </a:endParaRPr>
          </a:p>
        </p:txBody>
      </p:sp>
      <p:sp>
        <p:nvSpPr>
          <p:cNvPr id="25" name="文字方塊 12"/>
          <p:cNvSpPr txBox="1">
            <a:spLocks noChangeArrowheads="1"/>
          </p:cNvSpPr>
          <p:nvPr/>
        </p:nvSpPr>
        <p:spPr bwMode="auto">
          <a:xfrm>
            <a:off x="1773238" y="5724525"/>
            <a:ext cx="68738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r>
              <a:rPr lang="zh-TW" altLang="en-US" sz="2400" dirty="0">
                <a:solidFill>
                  <a:srgbClr val="2F528F"/>
                </a:solidFill>
                <a:latin typeface="+mn-ea"/>
                <a:ea typeface="+mn-ea"/>
              </a:rPr>
              <a:t>兩台風機價差約 </a:t>
            </a:r>
            <a:r>
              <a:rPr lang="en-US" altLang="zh-TW" sz="2400" dirty="0">
                <a:solidFill>
                  <a:srgbClr val="2F528F"/>
                </a:solidFill>
                <a:latin typeface="+mn-ea"/>
                <a:ea typeface="+mn-ea"/>
              </a:rPr>
              <a:t>4</a:t>
            </a:r>
            <a:r>
              <a:rPr lang="zh-TW" altLang="en-US" sz="2400" dirty="0">
                <a:solidFill>
                  <a:srgbClr val="2F528F"/>
                </a:solidFill>
                <a:latin typeface="+mn-ea"/>
                <a:ea typeface="+mn-ea"/>
              </a:rPr>
              <a:t>萬元，每年耗電差約 </a:t>
            </a:r>
            <a:r>
              <a:rPr lang="en-US" altLang="zh-TW" sz="2400" dirty="0">
                <a:solidFill>
                  <a:srgbClr val="2F528F"/>
                </a:solidFill>
                <a:latin typeface="+mn-ea"/>
                <a:ea typeface="+mn-ea"/>
              </a:rPr>
              <a:t>7.5</a:t>
            </a:r>
            <a:r>
              <a:rPr lang="zh-TW" altLang="en-US" sz="2400" dirty="0">
                <a:solidFill>
                  <a:srgbClr val="2F528F"/>
                </a:solidFill>
                <a:latin typeface="+mn-ea"/>
                <a:ea typeface="+mn-ea"/>
              </a:rPr>
              <a:t>萬元，</a:t>
            </a:r>
            <a:endParaRPr lang="en-US" altLang="zh-TW" sz="2400" dirty="0">
              <a:solidFill>
                <a:srgbClr val="2F528F"/>
              </a:solidFill>
              <a:latin typeface="+mn-ea"/>
              <a:ea typeface="+mn-ea"/>
            </a:endParaRPr>
          </a:p>
          <a:p>
            <a:pPr eaLnBrk="1" hangingPunct="1">
              <a:defRPr/>
            </a:pPr>
            <a:r>
              <a:rPr lang="zh-TW" altLang="en-US" sz="2400" dirty="0">
                <a:solidFill>
                  <a:srgbClr val="2F528F"/>
                </a:solidFill>
                <a:latin typeface="+mn-ea"/>
                <a:ea typeface="+mn-ea"/>
              </a:rPr>
              <a:t>約</a:t>
            </a:r>
            <a:r>
              <a:rPr lang="en-US" altLang="zh-TW" sz="3200" b="1" dirty="0">
                <a:solidFill>
                  <a:srgbClr val="2F528F"/>
                </a:solidFill>
                <a:latin typeface="+mn-ea"/>
                <a:ea typeface="+mn-ea"/>
              </a:rPr>
              <a:t>7</a:t>
            </a:r>
            <a:r>
              <a:rPr lang="zh-TW" altLang="en-US" sz="3200" b="1" dirty="0">
                <a:solidFill>
                  <a:srgbClr val="2F528F"/>
                </a:solidFill>
                <a:latin typeface="+mn-ea"/>
                <a:ea typeface="+mn-ea"/>
              </a:rPr>
              <a:t>個月</a:t>
            </a:r>
            <a:r>
              <a:rPr lang="zh-TW" altLang="en-US" sz="2400" dirty="0">
                <a:solidFill>
                  <a:srgbClr val="2F528F"/>
                </a:solidFill>
                <a:latin typeface="+mn-ea"/>
                <a:ea typeface="+mn-ea"/>
              </a:rPr>
              <a:t>就可省回當初購置風機的價差。</a:t>
            </a:r>
            <a:endParaRPr lang="en-US" altLang="zh-TW" sz="2400" dirty="0">
              <a:solidFill>
                <a:srgbClr val="2F528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0" animBg="1"/>
      <p:bldP spid="21" grpId="0" animBg="1"/>
      <p:bldP spid="21" grpId="1" animBg="1"/>
      <p:bldP spid="22" grpId="0" animBg="1"/>
      <p:bldP spid="23" grpId="0" animBg="1"/>
      <p:bldP spid="23" grpId="1" animBg="1"/>
      <p:bldP spid="24" grpId="0" animBg="1"/>
      <p:bldP spid="2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4"/>
          <p:cNvSpPr>
            <a:spLocks noGrp="1" noChangeArrowheads="1"/>
          </p:cNvSpPr>
          <p:nvPr>
            <p:ph idx="1"/>
          </p:nvPr>
        </p:nvSpPr>
        <p:spPr>
          <a:xfrm>
            <a:off x="271463" y="1717675"/>
            <a:ext cx="9205912" cy="1135063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有時</a:t>
            </a:r>
            <a:r>
              <a:rPr lang="en-US" altLang="zh-TW" sz="1800" smtClean="0"/>
              <a:t>, </a:t>
            </a:r>
            <a:r>
              <a:rPr lang="zh-TW" altLang="en-US" sz="1800" smtClean="0"/>
              <a:t>在設計上</a:t>
            </a:r>
            <a:r>
              <a:rPr lang="en-US" altLang="zh-TW" sz="1800" smtClean="0"/>
              <a:t>, </a:t>
            </a:r>
            <a:r>
              <a:rPr lang="zh-TW" altLang="en-US" sz="1800" smtClean="0"/>
              <a:t>為了配合機房的需求</a:t>
            </a:r>
            <a:r>
              <a:rPr lang="en-US" altLang="zh-TW" sz="1800" smtClean="0"/>
              <a:t>, </a:t>
            </a:r>
            <a:r>
              <a:rPr lang="zh-TW" altLang="en-US" sz="1800" smtClean="0"/>
              <a:t>或是使用單位希望不要有太多台風機</a:t>
            </a:r>
            <a:r>
              <a:rPr lang="en-US" altLang="zh-TW" sz="1800" smtClean="0"/>
              <a:t>,</a:t>
            </a:r>
            <a:r>
              <a:rPr lang="zh-TW" altLang="en-US" sz="1800" smtClean="0"/>
              <a:t> 會造成</a:t>
            </a:r>
            <a:endParaRPr lang="en-US" altLang="zh-TW" sz="1800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維修人力的增加</a:t>
            </a:r>
            <a:r>
              <a:rPr lang="en-US" altLang="zh-TW" sz="1800" smtClean="0"/>
              <a:t>. </a:t>
            </a:r>
            <a:r>
              <a:rPr lang="zh-TW" altLang="en-US" sz="1800" smtClean="0"/>
              <a:t>所以把多台風機集合成一台</a:t>
            </a:r>
            <a:r>
              <a:rPr lang="en-US" altLang="zh-TW" sz="1800" smtClean="0"/>
              <a:t>.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我們用一個簡單例子來說明</a:t>
            </a:r>
            <a:r>
              <a:rPr lang="en-US" altLang="zh-TW" sz="1800" smtClean="0"/>
              <a:t>,</a:t>
            </a:r>
            <a:r>
              <a:rPr lang="zh-TW" altLang="en-US" sz="1800" smtClean="0"/>
              <a:t> 在同一個空間</a:t>
            </a:r>
            <a:r>
              <a:rPr lang="en-US" altLang="zh-TW" sz="1800" smtClean="0"/>
              <a:t>, </a:t>
            </a:r>
            <a:r>
              <a:rPr lang="zh-TW" altLang="en-US" sz="1800" smtClean="0"/>
              <a:t>用不同的方法設計</a:t>
            </a:r>
            <a:r>
              <a:rPr lang="en-US" altLang="zh-TW" sz="1800" smtClean="0"/>
              <a:t>, </a:t>
            </a:r>
            <a:r>
              <a:rPr lang="zh-TW" altLang="en-US" sz="1800" smtClean="0"/>
              <a:t>最後有不同的耗電</a:t>
            </a:r>
            <a:endParaRPr lang="en-US" altLang="zh-TW" sz="1400" smtClean="0"/>
          </a:p>
        </p:txBody>
      </p:sp>
      <p:sp>
        <p:nvSpPr>
          <p:cNvPr id="191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91492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91493" name="Rectangle 6"/>
          <p:cNvSpPr>
            <a:spLocks noChangeArrowheads="1"/>
          </p:cNvSpPr>
          <p:nvPr/>
        </p:nvSpPr>
        <p:spPr bwMode="auto">
          <a:xfrm>
            <a:off x="2635250" y="277813"/>
            <a:ext cx="5878513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/>
              <a:t>多台風機和滙整成一台風機</a:t>
            </a:r>
          </a:p>
        </p:txBody>
      </p:sp>
      <p:pic>
        <p:nvPicPr>
          <p:cNvPr id="191494" name="圖片 14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495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068638"/>
            <a:ext cx="9102725" cy="335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1496" name="文字方塊 2"/>
          <p:cNvSpPr txBox="1">
            <a:spLocks noChangeArrowheads="1"/>
          </p:cNvSpPr>
          <p:nvPr/>
        </p:nvSpPr>
        <p:spPr bwMode="auto">
          <a:xfrm>
            <a:off x="3459163" y="6419850"/>
            <a:ext cx="3041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>
                <a:solidFill>
                  <a:srgbClr val="FF0000"/>
                </a:solidFill>
              </a:rPr>
              <a:t>實際耗電詳見下頁計算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4"/>
          <p:cNvSpPr>
            <a:spLocks noGrp="1" noChangeArrowheads="1"/>
          </p:cNvSpPr>
          <p:nvPr>
            <p:ph idx="1"/>
          </p:nvPr>
        </p:nvSpPr>
        <p:spPr>
          <a:xfrm>
            <a:off x="193675" y="1717675"/>
            <a:ext cx="9440863" cy="4032250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我們再來看下圖這個系統</a:t>
            </a:r>
            <a:r>
              <a:rPr lang="en-US" altLang="zh-TW" sz="1800" smtClean="0"/>
              <a:t>. </a:t>
            </a:r>
            <a:r>
              <a:rPr lang="zh-TW" altLang="en-US" sz="1800" smtClean="0"/>
              <a:t>假設風量為</a:t>
            </a:r>
            <a:r>
              <a:rPr lang="en-US" altLang="zh-TW" sz="1800" smtClean="0"/>
              <a:t>200CMM, </a:t>
            </a:r>
            <a:r>
              <a:rPr lang="zh-TW" altLang="en-US" sz="1800" smtClean="0"/>
              <a:t>而分為兩個出口</a:t>
            </a:r>
            <a:r>
              <a:rPr lang="en-US" altLang="zh-TW" sz="1800" smtClean="0"/>
              <a:t>, A, B, </a:t>
            </a:r>
            <a:r>
              <a:rPr lang="zh-TW" altLang="en-US" sz="1800" smtClean="0"/>
              <a:t>風口出風皆為</a:t>
            </a:r>
            <a:endParaRPr lang="en-US" altLang="zh-TW" sz="1800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en-US" altLang="zh-TW" sz="1800" smtClean="0"/>
              <a:t>100CMM, </a:t>
            </a:r>
            <a:r>
              <a:rPr lang="zh-TW" altLang="en-US" sz="1800" smtClean="0"/>
              <a:t>當管路到達</a:t>
            </a:r>
            <a:r>
              <a:rPr lang="en-US" altLang="zh-TW" sz="1800" smtClean="0"/>
              <a:t>A</a:t>
            </a:r>
            <a:r>
              <a:rPr lang="zh-TW" altLang="en-US" sz="1800" smtClean="0"/>
              <a:t>所需的靜壓為</a:t>
            </a:r>
            <a:r>
              <a:rPr lang="en-US" altLang="zh-TW" sz="1800" smtClean="0"/>
              <a:t>50MM, </a:t>
            </a:r>
            <a:r>
              <a:rPr lang="zh-TW" altLang="en-US" sz="1800" smtClean="0"/>
              <a:t>而由分叉點到達</a:t>
            </a:r>
            <a:r>
              <a:rPr lang="en-US" altLang="zh-TW" sz="1800" smtClean="0"/>
              <a:t>B</a:t>
            </a:r>
            <a:r>
              <a:rPr lang="zh-TW" altLang="en-US" sz="1800" smtClean="0"/>
              <a:t>所需的靜壓值</a:t>
            </a:r>
            <a:r>
              <a:rPr lang="en-US" altLang="zh-TW" sz="1800" smtClean="0"/>
              <a:t>50MMAQ.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若我們使用一台風機</a:t>
            </a:r>
            <a:r>
              <a:rPr lang="en-US" altLang="zh-TW" sz="1800" smtClean="0"/>
              <a:t>(</a:t>
            </a:r>
            <a:r>
              <a:rPr lang="zh-TW" altLang="en-US" sz="1800" smtClean="0"/>
              <a:t>上頁左圖</a:t>
            </a:r>
            <a:r>
              <a:rPr lang="en-US" altLang="zh-TW" sz="1800" smtClean="0"/>
              <a:t>). </a:t>
            </a:r>
            <a:r>
              <a:rPr lang="zh-TW" altLang="en-US" sz="1800" smtClean="0"/>
              <a:t>則需求風量為</a:t>
            </a:r>
            <a:r>
              <a:rPr lang="en-US" altLang="zh-TW" sz="1800" smtClean="0"/>
              <a:t>200CMM, </a:t>
            </a:r>
            <a:r>
              <a:rPr lang="zh-TW" altLang="en-US" sz="1800" smtClean="0"/>
              <a:t>靜壓為 </a:t>
            </a:r>
            <a:r>
              <a:rPr lang="en-US" altLang="zh-TW" sz="1800" smtClean="0"/>
              <a:t>100MMAQ, </a:t>
            </a:r>
            <a:r>
              <a:rPr lang="zh-TW" altLang="en-US" sz="1800" smtClean="0"/>
              <a:t>耗電為</a:t>
            </a:r>
            <a:r>
              <a:rPr lang="en-US" altLang="zh-TW" sz="1800" smtClean="0"/>
              <a:t>: 200x100/6120/0.7 = 4.7KW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若在管路</a:t>
            </a:r>
            <a:r>
              <a:rPr lang="en-US" altLang="zh-TW" sz="1800" smtClean="0"/>
              <a:t>B</a:t>
            </a:r>
            <a:r>
              <a:rPr lang="zh-TW" altLang="en-US" sz="1800" smtClean="0"/>
              <a:t>段落另增一台接力風機</a:t>
            </a:r>
            <a:r>
              <a:rPr lang="en-US" altLang="zh-TW" sz="1800" smtClean="0"/>
              <a:t>(</a:t>
            </a:r>
            <a:r>
              <a:rPr lang="zh-TW" altLang="en-US" sz="1800" smtClean="0"/>
              <a:t>上頁中圖</a:t>
            </a:r>
            <a:r>
              <a:rPr lang="en-US" altLang="zh-TW" sz="1800" smtClean="0"/>
              <a:t>), </a:t>
            </a:r>
            <a:r>
              <a:rPr lang="zh-TW" altLang="en-US" sz="1800" smtClean="0"/>
              <a:t>則總耗電為</a:t>
            </a:r>
            <a:r>
              <a:rPr lang="en-US" altLang="zh-TW" sz="1800" smtClean="0"/>
              <a:t>:</a:t>
            </a:r>
            <a:r>
              <a:rPr lang="zh-TW" altLang="en-US" sz="1800" smtClean="0"/>
              <a:t>　</a:t>
            </a:r>
            <a:r>
              <a:rPr lang="en-US" altLang="zh-TW" sz="1800" smtClean="0"/>
              <a:t>200x50/6120/0.7 +100x50/6120/0.6=2.33+1.36 = 3.7 KW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800" smtClean="0"/>
              <a:t>若分成兩台風機兩組管路</a:t>
            </a:r>
            <a:r>
              <a:rPr lang="en-US" altLang="zh-TW" sz="1800" smtClean="0"/>
              <a:t>(</a:t>
            </a:r>
            <a:r>
              <a:rPr lang="zh-TW" altLang="en-US" sz="1800" smtClean="0"/>
              <a:t>上頁右圖</a:t>
            </a:r>
            <a:r>
              <a:rPr lang="en-US" altLang="zh-TW" sz="1800" smtClean="0"/>
              <a:t>): </a:t>
            </a:r>
            <a:r>
              <a:rPr lang="zh-TW" altLang="en-US" sz="1800" smtClean="0"/>
              <a:t>總耗電為</a:t>
            </a:r>
            <a:r>
              <a:rPr lang="en-US" altLang="zh-TW" sz="1800" smtClean="0"/>
              <a:t>: 100x50x2/6120/0.7 = 2.35KW</a:t>
            </a:r>
          </a:p>
          <a:p>
            <a:pPr marL="709613" indent="-709613" eaLnBrk="1" hangingPunct="1">
              <a:buFont typeface="Symbol" pitchFamily="18" charset="2"/>
              <a:buNone/>
            </a:pPr>
            <a:endParaRPr lang="en-US" altLang="zh-TW" sz="1800" smtClean="0"/>
          </a:p>
          <a:p>
            <a:pPr marL="709613" indent="-709613" eaLnBrk="1" hangingPunct="1">
              <a:buFont typeface="Symbol" pitchFamily="18" charset="2"/>
              <a:buNone/>
            </a:pPr>
            <a:endParaRPr lang="en-US" altLang="zh-TW" sz="1400" smtClean="0"/>
          </a:p>
        </p:txBody>
      </p:sp>
      <p:sp>
        <p:nvSpPr>
          <p:cNvPr id="1925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92516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92517" name="Rectangle 6"/>
          <p:cNvSpPr>
            <a:spLocks noChangeArrowheads="1"/>
          </p:cNvSpPr>
          <p:nvPr/>
        </p:nvSpPr>
        <p:spPr bwMode="auto">
          <a:xfrm>
            <a:off x="2635250" y="277813"/>
            <a:ext cx="5878513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/>
              <a:t>適當的風機配置及管路配置</a:t>
            </a:r>
          </a:p>
        </p:txBody>
      </p:sp>
      <p:pic>
        <p:nvPicPr>
          <p:cNvPr id="192518" name="圖片 10" descr="93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38" y="4508500"/>
            <a:ext cx="6240462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19" name="文字方塊 1"/>
          <p:cNvSpPr txBox="1">
            <a:spLocks noChangeArrowheads="1"/>
          </p:cNvSpPr>
          <p:nvPr/>
        </p:nvSpPr>
        <p:spPr bwMode="auto">
          <a:xfrm>
            <a:off x="2806700" y="6092825"/>
            <a:ext cx="12874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800"/>
              <a:t>50mmaq</a:t>
            </a:r>
            <a:endParaRPr lang="zh-TW" altLang="en-US" sz="1800"/>
          </a:p>
        </p:txBody>
      </p:sp>
      <p:sp>
        <p:nvSpPr>
          <p:cNvPr id="192520" name="文字方塊 8"/>
          <p:cNvSpPr txBox="1">
            <a:spLocks noChangeArrowheads="1"/>
          </p:cNvSpPr>
          <p:nvPr/>
        </p:nvSpPr>
        <p:spPr bwMode="auto">
          <a:xfrm>
            <a:off x="3354388" y="4652963"/>
            <a:ext cx="12874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800"/>
              <a:t>50mmaq</a:t>
            </a:r>
            <a:endParaRPr lang="zh-TW" altLang="en-US" sz="1800"/>
          </a:p>
        </p:txBody>
      </p:sp>
      <p:sp>
        <p:nvSpPr>
          <p:cNvPr id="192521" name="文字方塊 9"/>
          <p:cNvSpPr txBox="1">
            <a:spLocks noChangeArrowheads="1"/>
          </p:cNvSpPr>
          <p:nvPr/>
        </p:nvSpPr>
        <p:spPr bwMode="auto">
          <a:xfrm>
            <a:off x="1065213" y="5738813"/>
            <a:ext cx="1189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800"/>
              <a:t>100cmm</a:t>
            </a:r>
            <a:endParaRPr lang="zh-TW" altLang="en-US" sz="1800"/>
          </a:p>
        </p:txBody>
      </p:sp>
      <p:sp>
        <p:nvSpPr>
          <p:cNvPr id="192522" name="文字方塊 10"/>
          <p:cNvSpPr txBox="1">
            <a:spLocks noChangeArrowheads="1"/>
          </p:cNvSpPr>
          <p:nvPr/>
        </p:nvSpPr>
        <p:spPr bwMode="auto">
          <a:xfrm>
            <a:off x="458788" y="4652963"/>
            <a:ext cx="1190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800"/>
              <a:t>100cmm</a:t>
            </a:r>
            <a:endParaRPr lang="zh-TW" altLang="en-US" sz="1800"/>
          </a:p>
        </p:txBody>
      </p:sp>
      <p:sp>
        <p:nvSpPr>
          <p:cNvPr id="192523" name="文字方塊 11"/>
          <p:cNvSpPr txBox="1">
            <a:spLocks noChangeArrowheads="1"/>
          </p:cNvSpPr>
          <p:nvPr/>
        </p:nvSpPr>
        <p:spPr bwMode="auto">
          <a:xfrm>
            <a:off x="7539038" y="5738813"/>
            <a:ext cx="1470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z="1800"/>
              <a:t>200cmm, 100mmaq</a:t>
            </a:r>
            <a:endParaRPr lang="zh-TW" altLang="en-US" sz="1800"/>
          </a:p>
        </p:txBody>
      </p:sp>
      <p:cxnSp>
        <p:nvCxnSpPr>
          <p:cNvPr id="192524" name="直線單箭頭接點 3"/>
          <p:cNvCxnSpPr>
            <a:cxnSpLocks noChangeShapeType="1"/>
          </p:cNvCxnSpPr>
          <p:nvPr/>
        </p:nvCxnSpPr>
        <p:spPr bwMode="auto">
          <a:xfrm flipV="1">
            <a:off x="3236913" y="5022850"/>
            <a:ext cx="2670175" cy="3508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2525" name="文字方塊 14"/>
          <p:cNvSpPr txBox="1">
            <a:spLocks noChangeArrowheads="1"/>
          </p:cNvSpPr>
          <p:nvPr/>
        </p:nvSpPr>
        <p:spPr bwMode="auto">
          <a:xfrm>
            <a:off x="6045200" y="4829175"/>
            <a:ext cx="3432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/>
              <a:t>採用兩台風機或</a:t>
            </a:r>
            <a:endParaRPr lang="en-US" altLang="zh-TW" sz="1800"/>
          </a:p>
          <a:p>
            <a:pPr eaLnBrk="1" hangingPunct="1"/>
            <a:r>
              <a:rPr lang="zh-TW" altLang="en-US" sz="1800"/>
              <a:t>加入一台風機串聯</a:t>
            </a:r>
          </a:p>
        </p:txBody>
      </p:sp>
      <p:pic>
        <p:nvPicPr>
          <p:cNvPr id="192526" name="圖片 14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27" name="文字方塊 14"/>
          <p:cNvSpPr txBox="1">
            <a:spLocks noChangeArrowheads="1"/>
          </p:cNvSpPr>
          <p:nvPr/>
        </p:nvSpPr>
        <p:spPr bwMode="auto">
          <a:xfrm>
            <a:off x="2263775" y="1339850"/>
            <a:ext cx="5927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800">
                <a:solidFill>
                  <a:srgbClr val="FF0000"/>
                </a:solidFill>
              </a:rPr>
              <a:t>風機耗電</a:t>
            </a:r>
            <a:r>
              <a:rPr lang="en-US" altLang="zh-TW" sz="1800">
                <a:solidFill>
                  <a:srgbClr val="FF0000"/>
                </a:solidFill>
              </a:rPr>
              <a:t>=</a:t>
            </a:r>
            <a:r>
              <a:rPr lang="zh-TW" altLang="en-US" sz="1800">
                <a:solidFill>
                  <a:srgbClr val="FF0000"/>
                </a:solidFill>
              </a:rPr>
              <a:t>風量</a:t>
            </a:r>
            <a:r>
              <a:rPr lang="en-US" altLang="zh-TW" sz="1800">
                <a:solidFill>
                  <a:srgbClr val="FF0000"/>
                </a:solidFill>
              </a:rPr>
              <a:t>x</a:t>
            </a:r>
            <a:r>
              <a:rPr lang="zh-TW" altLang="en-US" sz="1800">
                <a:solidFill>
                  <a:srgbClr val="FF0000"/>
                </a:solidFill>
              </a:rPr>
              <a:t>靜壓</a:t>
            </a:r>
            <a:r>
              <a:rPr lang="en-US" altLang="zh-TW" sz="1800">
                <a:solidFill>
                  <a:srgbClr val="FF0000"/>
                </a:solidFill>
              </a:rPr>
              <a:t>/6120/</a:t>
            </a:r>
            <a:r>
              <a:rPr lang="zh-TW" altLang="en-US" sz="1800">
                <a:solidFill>
                  <a:srgbClr val="FF0000"/>
                </a:solidFill>
              </a:rPr>
              <a:t>風機效率</a:t>
            </a:r>
            <a:r>
              <a:rPr lang="en-US" altLang="zh-TW" sz="1800">
                <a:solidFill>
                  <a:srgbClr val="FF0000"/>
                </a:solidFill>
              </a:rPr>
              <a:t>/</a:t>
            </a:r>
            <a:r>
              <a:rPr lang="zh-TW" altLang="en-US" sz="1800">
                <a:solidFill>
                  <a:srgbClr val="FF0000"/>
                </a:solidFill>
              </a:rPr>
              <a:t>傳動效率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4"/>
          <p:cNvSpPr>
            <a:spLocks noGrp="1" noChangeArrowheads="1"/>
          </p:cNvSpPr>
          <p:nvPr>
            <p:ph idx="1"/>
          </p:nvPr>
        </p:nvSpPr>
        <p:spPr>
          <a:xfrm>
            <a:off x="741363" y="3284538"/>
            <a:ext cx="8345487" cy="3046412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2000" smtClean="0"/>
              <a:t>當使用一台風機對應多系統</a:t>
            </a:r>
            <a:r>
              <a:rPr lang="en-US" altLang="zh-TW" sz="2000" smtClean="0"/>
              <a:t>, </a:t>
            </a:r>
            <a:r>
              <a:rPr lang="zh-TW" altLang="en-US" sz="2000" smtClean="0"/>
              <a:t>會造成相當大的浪費</a:t>
            </a:r>
            <a:r>
              <a:rPr lang="en-US" altLang="zh-TW" sz="2000" smtClean="0"/>
              <a:t>. </a:t>
            </a:r>
            <a:r>
              <a:rPr lang="zh-TW" altLang="en-US" sz="2000" smtClean="0"/>
              <a:t>但過去設計者</a:t>
            </a:r>
            <a:r>
              <a:rPr lang="en-US" altLang="zh-TW" sz="2000" smtClean="0"/>
              <a:t>,</a:t>
            </a:r>
            <a:r>
              <a:rPr lang="zh-TW" altLang="en-US" sz="2000" smtClean="0"/>
              <a:t> </a:t>
            </a:r>
            <a:endParaRPr lang="en-US" altLang="zh-TW" sz="2000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2000" smtClean="0"/>
              <a:t>並沒有在此做很大的探討</a:t>
            </a:r>
            <a:r>
              <a:rPr lang="en-US" altLang="zh-TW" sz="2000" smtClean="0"/>
              <a:t>. </a:t>
            </a:r>
            <a:r>
              <a:rPr lang="zh-TW" altLang="en-US" sz="2000" smtClean="0"/>
              <a:t>常以方便性當成主要設計原則</a:t>
            </a:r>
            <a:r>
              <a:rPr lang="en-US" altLang="zh-TW" sz="2000" smtClean="0"/>
              <a:t>. (</a:t>
            </a:r>
            <a:r>
              <a:rPr lang="zh-TW" altLang="en-US" sz="2000" smtClean="0"/>
              <a:t>多台風機</a:t>
            </a:r>
            <a:endParaRPr lang="en-US" altLang="zh-TW" sz="2000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2000" smtClean="0"/>
              <a:t>需要更多的維修保養的人力及物力</a:t>
            </a:r>
            <a:r>
              <a:rPr lang="en-US" altLang="zh-TW" sz="2000" smtClean="0"/>
              <a:t>)</a:t>
            </a:r>
          </a:p>
          <a:p>
            <a:pPr marL="709613" indent="-709613" eaLnBrk="1" hangingPunct="1">
              <a:buFont typeface="Symbol" pitchFamily="18" charset="2"/>
              <a:buNone/>
            </a:pPr>
            <a:endParaRPr lang="en-US" altLang="zh-TW" sz="2000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2000" smtClean="0"/>
              <a:t>也有些系統是因為進風口或排風口只能集中一處</a:t>
            </a:r>
            <a:r>
              <a:rPr lang="en-US" altLang="zh-TW" sz="2000" smtClean="0"/>
              <a:t>, </a:t>
            </a:r>
            <a:r>
              <a:rPr lang="zh-TW" altLang="en-US" sz="2000" smtClean="0"/>
              <a:t>所以設計上採用單</a:t>
            </a:r>
            <a:endParaRPr lang="en-US" altLang="zh-TW" sz="2000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2000" smtClean="0"/>
              <a:t>風機對多系統</a:t>
            </a:r>
            <a:r>
              <a:rPr lang="en-US" altLang="zh-TW" sz="2000" smtClean="0"/>
              <a:t>. </a:t>
            </a:r>
            <a:r>
              <a:rPr lang="zh-TW" altLang="en-US" sz="2000" smtClean="0"/>
              <a:t>但如果設計好的話</a:t>
            </a:r>
            <a:r>
              <a:rPr lang="en-US" altLang="zh-TW" sz="2000" smtClean="0"/>
              <a:t>, </a:t>
            </a:r>
            <a:r>
              <a:rPr lang="zh-TW" altLang="en-US" sz="2000" smtClean="0"/>
              <a:t>也可以減低電力的浪費</a:t>
            </a:r>
            <a:r>
              <a:rPr lang="en-US" altLang="zh-TW" sz="1400" smtClean="0"/>
              <a:t>. </a:t>
            </a:r>
          </a:p>
          <a:p>
            <a:pPr marL="709613" indent="-709613" eaLnBrk="1" hangingPunct="1">
              <a:buFont typeface="Symbol" pitchFamily="18" charset="2"/>
              <a:buNone/>
            </a:pPr>
            <a:endParaRPr lang="en-US" altLang="zh-TW" sz="1400" smtClean="0"/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mtClean="0">
                <a:solidFill>
                  <a:srgbClr val="FF0000"/>
                </a:solidFill>
              </a:rPr>
              <a:t>以下</a:t>
            </a:r>
            <a:r>
              <a:rPr lang="en-US" altLang="zh-TW" smtClean="0">
                <a:solidFill>
                  <a:srgbClr val="FF0000"/>
                </a:solidFill>
              </a:rPr>
              <a:t>, </a:t>
            </a:r>
            <a:r>
              <a:rPr lang="zh-TW" altLang="en-US" smtClean="0">
                <a:solidFill>
                  <a:srgbClr val="FF0000"/>
                </a:solidFill>
              </a:rPr>
              <a:t>我們用同一個例子，分兩個方案來採討節能的設計</a:t>
            </a:r>
            <a:endParaRPr lang="en-US" altLang="zh-TW" smtClean="0">
              <a:solidFill>
                <a:srgbClr val="FF0000"/>
              </a:solidFill>
            </a:endParaRPr>
          </a:p>
          <a:p>
            <a:pPr marL="709613" indent="-709613" eaLnBrk="1" hangingPunct="1">
              <a:buFont typeface="Symbol" pitchFamily="18" charset="2"/>
              <a:buNone/>
            </a:pPr>
            <a:endParaRPr lang="en-US" altLang="zh-TW" sz="1400" smtClean="0"/>
          </a:p>
        </p:txBody>
      </p:sp>
      <p:sp>
        <p:nvSpPr>
          <p:cNvPr id="193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93540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93541" name="Rectangle 6"/>
          <p:cNvSpPr>
            <a:spLocks noChangeArrowheads="1"/>
          </p:cNvSpPr>
          <p:nvPr/>
        </p:nvSpPr>
        <p:spPr bwMode="auto">
          <a:xfrm>
            <a:off x="2457450" y="298450"/>
            <a:ext cx="58785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/>
              <a:t>適當的風機配置及管路配置</a:t>
            </a:r>
          </a:p>
        </p:txBody>
      </p:sp>
      <p:pic>
        <p:nvPicPr>
          <p:cNvPr id="193542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543" name="文字方塊 1"/>
          <p:cNvSpPr txBox="1">
            <a:spLocks noChangeArrowheads="1"/>
          </p:cNvSpPr>
          <p:nvPr/>
        </p:nvSpPr>
        <p:spPr bwMode="auto">
          <a:xfrm>
            <a:off x="822325" y="1773238"/>
            <a:ext cx="8269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註</a:t>
            </a:r>
            <a:r>
              <a:rPr lang="en-US" altLang="zh-TW" sz="3600">
                <a:solidFill>
                  <a:srgbClr val="FF0000"/>
                </a:solidFill>
              </a:rPr>
              <a:t>: </a:t>
            </a:r>
            <a:r>
              <a:rPr lang="zh-TW" altLang="en-US" sz="3600">
                <a:solidFill>
                  <a:srgbClr val="FF0000"/>
                </a:solidFill>
              </a:rPr>
              <a:t>當有風機系統要合併</a:t>
            </a:r>
            <a:r>
              <a:rPr lang="en-US" altLang="zh-TW" sz="3600">
                <a:solidFill>
                  <a:srgbClr val="FF0000"/>
                </a:solidFill>
              </a:rPr>
              <a:t>, </a:t>
            </a:r>
            <a:r>
              <a:rPr lang="zh-TW" altLang="en-US" sz="3600">
                <a:solidFill>
                  <a:srgbClr val="FF0000"/>
                </a:solidFill>
              </a:rPr>
              <a:t>要注意高低  </a:t>
            </a:r>
            <a:endParaRPr lang="en-US" altLang="zh-TW" sz="3600">
              <a:solidFill>
                <a:srgbClr val="FF0000"/>
              </a:solidFill>
            </a:endParaRPr>
          </a:p>
          <a:p>
            <a:pPr eaLnBrk="1" hangingPunct="1"/>
            <a:r>
              <a:rPr lang="zh-TW" altLang="en-US" sz="3600">
                <a:solidFill>
                  <a:srgbClr val="FF0000"/>
                </a:solidFill>
              </a:rPr>
              <a:t>      壓分流的設計方式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2828925"/>
            <a:ext cx="5773737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3" name="Rectangle 4"/>
          <p:cNvSpPr>
            <a:spLocks noGrp="1" noChangeArrowheads="1"/>
          </p:cNvSpPr>
          <p:nvPr>
            <p:ph idx="1"/>
          </p:nvPr>
        </p:nvSpPr>
        <p:spPr>
          <a:xfrm>
            <a:off x="1911350" y="969963"/>
            <a:ext cx="7615238" cy="465137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2900" smtClean="0">
                <a:solidFill>
                  <a:srgbClr val="FF0000"/>
                </a:solidFill>
              </a:rPr>
              <a:t>以一個頭份石化廠的實際案例</a:t>
            </a:r>
            <a:r>
              <a:rPr lang="en-US" altLang="zh-TW" sz="2900" smtClean="0">
                <a:solidFill>
                  <a:srgbClr val="FF0000"/>
                </a:solidFill>
              </a:rPr>
              <a:t>. </a:t>
            </a:r>
            <a:r>
              <a:rPr lang="zh-TW" altLang="en-US" sz="2900" smtClean="0">
                <a:solidFill>
                  <a:srgbClr val="FF0000"/>
                </a:solidFill>
              </a:rPr>
              <a:t>來說明單風</a:t>
            </a:r>
            <a:endParaRPr lang="en-US" altLang="zh-TW" sz="2900" smtClean="0">
              <a:solidFill>
                <a:srgbClr val="FF0000"/>
              </a:solidFill>
            </a:endParaRP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2900" smtClean="0">
                <a:solidFill>
                  <a:srgbClr val="FF0000"/>
                </a:solidFill>
              </a:rPr>
              <a:t>機對應多系統的問題</a:t>
            </a:r>
            <a:r>
              <a:rPr lang="en-US" altLang="zh-TW" sz="2900" smtClean="0">
                <a:solidFill>
                  <a:srgbClr val="FF0000"/>
                </a:solidFill>
              </a:rPr>
              <a:t>:</a:t>
            </a:r>
          </a:p>
          <a:p>
            <a:pPr marL="709613" indent="-709613" eaLnBrk="1" hangingPunct="1">
              <a:buFont typeface="Symbol" pitchFamily="18" charset="2"/>
              <a:buNone/>
            </a:pPr>
            <a:endParaRPr lang="en-US" altLang="zh-TW" sz="1600" smtClean="0">
              <a:solidFill>
                <a:srgbClr val="FF0000"/>
              </a:solidFill>
            </a:endParaRPr>
          </a:p>
          <a:p>
            <a:pPr marL="709613" indent="-709613" eaLnBrk="1" hangingPunct="1">
              <a:buFont typeface="Symbol" pitchFamily="18" charset="2"/>
              <a:buNone/>
            </a:pPr>
            <a:endParaRPr lang="en-US" altLang="zh-TW" sz="1400" smtClean="0"/>
          </a:p>
        </p:txBody>
      </p:sp>
      <p:sp>
        <p:nvSpPr>
          <p:cNvPr id="1945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94565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94566" name="Rectangle 6"/>
          <p:cNvSpPr>
            <a:spLocks noChangeArrowheads="1"/>
          </p:cNvSpPr>
          <p:nvPr/>
        </p:nvSpPr>
        <p:spPr bwMode="auto">
          <a:xfrm>
            <a:off x="2378075" y="333375"/>
            <a:ext cx="58785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/>
              <a:t>適當的風機分段及管路配置</a:t>
            </a:r>
          </a:p>
        </p:txBody>
      </p:sp>
      <p:sp>
        <p:nvSpPr>
          <p:cNvPr id="194567" name="文字方塊 2"/>
          <p:cNvSpPr txBox="1">
            <a:spLocks noChangeArrowheads="1"/>
          </p:cNvSpPr>
          <p:nvPr/>
        </p:nvSpPr>
        <p:spPr bwMode="auto">
          <a:xfrm>
            <a:off x="6435725" y="2924175"/>
            <a:ext cx="32766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風機規格風量</a:t>
            </a:r>
            <a:r>
              <a:rPr lang="en-US" altLang="zh-TW" sz="1600"/>
              <a:t>500cmm, </a:t>
            </a:r>
            <a:r>
              <a:rPr lang="zh-TW" altLang="en-US" sz="1600"/>
              <a:t>靜壓 </a:t>
            </a:r>
            <a:r>
              <a:rPr lang="en-US" altLang="zh-TW" sz="1600"/>
              <a:t>1250mmAq, 200hp </a:t>
            </a:r>
          </a:p>
          <a:p>
            <a:pPr eaLnBrk="1" hangingPunct="1"/>
            <a:r>
              <a:rPr lang="zh-TW" altLang="en-US" sz="1600"/>
              <a:t>現場配置 一台運轉</a:t>
            </a:r>
            <a:r>
              <a:rPr lang="en-US" altLang="zh-TW" sz="1600"/>
              <a:t>, </a:t>
            </a:r>
            <a:r>
              <a:rPr lang="zh-TW" altLang="en-US" sz="1600"/>
              <a:t>一台備用</a:t>
            </a:r>
            <a:r>
              <a:rPr lang="en-US" altLang="zh-TW" sz="1600"/>
              <a:t>.</a:t>
            </a:r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zh-TW" altLang="en-US" sz="1600"/>
              <a:t>輸送外氣到鍋爐系統的三個點</a:t>
            </a:r>
            <a:endParaRPr lang="en-US" altLang="zh-TW" sz="1600"/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en-US" altLang="zh-TW" sz="1600"/>
              <a:t>A</a:t>
            </a:r>
            <a:r>
              <a:rPr lang="zh-TW" altLang="en-US" sz="1600"/>
              <a:t>點</a:t>
            </a:r>
            <a:r>
              <a:rPr lang="en-US" altLang="zh-TW" sz="1600"/>
              <a:t>: </a:t>
            </a:r>
            <a:r>
              <a:rPr lang="zh-TW" altLang="en-US" sz="1600"/>
              <a:t>送外氣</a:t>
            </a:r>
            <a:r>
              <a:rPr lang="en-US" altLang="zh-TW" sz="1600"/>
              <a:t>. </a:t>
            </a:r>
            <a:r>
              <a:rPr lang="zh-TW" altLang="en-US" sz="1600"/>
              <a:t>風量 </a:t>
            </a:r>
            <a:r>
              <a:rPr lang="en-US" altLang="zh-TW" sz="1600"/>
              <a:t>300CMM, </a:t>
            </a:r>
          </a:p>
          <a:p>
            <a:pPr eaLnBrk="1" hangingPunct="1"/>
            <a:r>
              <a:rPr lang="en-US" altLang="zh-TW" sz="1600"/>
              <a:t>         </a:t>
            </a:r>
            <a:r>
              <a:rPr lang="zh-TW" altLang="en-US" sz="1600"/>
              <a:t>靜壓 </a:t>
            </a:r>
            <a:r>
              <a:rPr lang="en-US" altLang="zh-TW" sz="1600"/>
              <a:t>150MMAQ </a:t>
            </a:r>
          </a:p>
          <a:p>
            <a:pPr eaLnBrk="1" hangingPunct="1"/>
            <a:r>
              <a:rPr lang="en-US" altLang="zh-TW" sz="1600"/>
              <a:t>B</a:t>
            </a:r>
            <a:r>
              <a:rPr lang="zh-TW" altLang="en-US" sz="1600"/>
              <a:t>點</a:t>
            </a:r>
            <a:r>
              <a:rPr lang="en-US" altLang="zh-TW" sz="1600"/>
              <a:t>: </a:t>
            </a:r>
            <a:r>
              <a:rPr lang="zh-TW" altLang="en-US" sz="1600"/>
              <a:t>氣密用途</a:t>
            </a:r>
            <a:r>
              <a:rPr lang="en-US" altLang="zh-TW" sz="1600"/>
              <a:t>,</a:t>
            </a:r>
            <a:r>
              <a:rPr lang="zh-TW" altLang="en-US" sz="1600"/>
              <a:t> 風量 </a:t>
            </a:r>
            <a:r>
              <a:rPr lang="en-US" altLang="zh-TW" sz="1600"/>
              <a:t>50CMM, </a:t>
            </a:r>
          </a:p>
          <a:p>
            <a:pPr eaLnBrk="1" hangingPunct="1"/>
            <a:r>
              <a:rPr lang="en-US" altLang="zh-TW" sz="1600"/>
              <a:t>          </a:t>
            </a:r>
            <a:r>
              <a:rPr lang="zh-TW" altLang="en-US" sz="1600"/>
              <a:t>靜壓 </a:t>
            </a:r>
            <a:r>
              <a:rPr lang="en-US" altLang="zh-TW" sz="1600"/>
              <a:t>900MMAQ</a:t>
            </a:r>
          </a:p>
          <a:p>
            <a:pPr eaLnBrk="1" hangingPunct="1"/>
            <a:r>
              <a:rPr lang="en-US" altLang="zh-TW" sz="1600"/>
              <a:t>C</a:t>
            </a:r>
            <a:r>
              <a:rPr lang="zh-TW" altLang="en-US" sz="1600"/>
              <a:t>點</a:t>
            </a:r>
            <a:r>
              <a:rPr lang="en-US" altLang="zh-TW" sz="1600"/>
              <a:t>:  </a:t>
            </a:r>
            <a:r>
              <a:rPr lang="zh-TW" altLang="en-US" sz="1600"/>
              <a:t>燃燒機補氣</a:t>
            </a:r>
            <a:r>
              <a:rPr lang="en-US" altLang="zh-TW" sz="1600"/>
              <a:t>, </a:t>
            </a:r>
            <a:r>
              <a:rPr lang="zh-TW" altLang="en-US" sz="1600"/>
              <a:t>風量</a:t>
            </a:r>
            <a:r>
              <a:rPr lang="en-US" altLang="zh-TW" sz="1600"/>
              <a:t>150CMM</a:t>
            </a:r>
            <a:r>
              <a:rPr lang="zh-TW" altLang="en-US" sz="1600"/>
              <a:t> </a:t>
            </a:r>
            <a:endParaRPr lang="en-US" altLang="zh-TW" sz="1600"/>
          </a:p>
          <a:p>
            <a:pPr eaLnBrk="1" hangingPunct="1"/>
            <a:r>
              <a:rPr lang="en-US" altLang="zh-TW" sz="1600"/>
              <a:t>           </a:t>
            </a:r>
            <a:r>
              <a:rPr lang="zh-TW" altLang="en-US" sz="1600"/>
              <a:t>靜壓 </a:t>
            </a:r>
            <a:r>
              <a:rPr lang="en-US" altLang="zh-TW" sz="1600"/>
              <a:t>1100MMAQ</a:t>
            </a:r>
          </a:p>
          <a:p>
            <a:pPr eaLnBrk="1" hangingPunct="1"/>
            <a:endParaRPr lang="en-US" altLang="zh-TW" sz="1600"/>
          </a:p>
          <a:p>
            <a:pPr eaLnBrk="1" hangingPunct="1"/>
            <a:r>
              <a:rPr lang="zh-TW" altLang="en-US" sz="1600"/>
              <a:t>原單台風機耗電</a:t>
            </a:r>
            <a:r>
              <a:rPr lang="en-US" altLang="zh-TW" sz="1600"/>
              <a:t>130KW(174HP)</a:t>
            </a:r>
          </a:p>
          <a:p>
            <a:pPr eaLnBrk="1" hangingPunct="1"/>
            <a:r>
              <a:rPr lang="en-US" altLang="zh-TW" sz="1600">
                <a:solidFill>
                  <a:srgbClr val="FF0000"/>
                </a:solidFill>
              </a:rPr>
              <a:t>(</a:t>
            </a:r>
            <a:r>
              <a:rPr lang="zh-TW" altLang="en-US" sz="1600">
                <a:solidFill>
                  <a:srgbClr val="FF0000"/>
                </a:solidFill>
              </a:rPr>
              <a:t>靜壓效率 </a:t>
            </a:r>
            <a:r>
              <a:rPr lang="en-US" altLang="zh-TW" sz="1600">
                <a:solidFill>
                  <a:srgbClr val="FF0000"/>
                </a:solidFill>
              </a:rPr>
              <a:t>78%)</a:t>
            </a:r>
          </a:p>
          <a:p>
            <a:pPr eaLnBrk="1" hangingPunct="1"/>
            <a:endParaRPr lang="zh-TW" altLang="en-US" sz="1600"/>
          </a:p>
        </p:txBody>
      </p:sp>
      <p:pic>
        <p:nvPicPr>
          <p:cNvPr id="194568" name="圖片 10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96838"/>
            <a:ext cx="1249363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向下箭號 8"/>
          <p:cNvSpPr/>
          <p:nvPr/>
        </p:nvSpPr>
        <p:spPr>
          <a:xfrm rot="20615076">
            <a:off x="822325" y="4241800"/>
            <a:ext cx="155575" cy="15843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94570" name="文字方塊 9"/>
          <p:cNvSpPr txBox="1">
            <a:spLocks noChangeArrowheads="1"/>
          </p:cNvSpPr>
          <p:nvPr/>
        </p:nvSpPr>
        <p:spPr bwMode="auto">
          <a:xfrm>
            <a:off x="271463" y="3789363"/>
            <a:ext cx="1639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1600"/>
              <a:t>一台為備用機</a:t>
            </a:r>
          </a:p>
        </p:txBody>
      </p:sp>
      <p:pic>
        <p:nvPicPr>
          <p:cNvPr id="194571" name="圖片 8" descr="IMG_476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00" y="2041525"/>
            <a:ext cx="2184400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72" name="圖片 9" descr="IMG_5639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2259013"/>
            <a:ext cx="18716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195587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95588" name="Rectangle 6"/>
          <p:cNvSpPr>
            <a:spLocks noChangeArrowheads="1"/>
          </p:cNvSpPr>
          <p:nvPr/>
        </p:nvSpPr>
        <p:spPr bwMode="auto">
          <a:xfrm>
            <a:off x="2781300" y="295275"/>
            <a:ext cx="58785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/>
              <a:t>適當的風機分段及管路配置</a:t>
            </a:r>
          </a:p>
        </p:txBody>
      </p:sp>
      <p:sp>
        <p:nvSpPr>
          <p:cNvPr id="195589" name="文字方塊 6"/>
          <p:cNvSpPr txBox="1">
            <a:spLocks noChangeArrowheads="1"/>
          </p:cNvSpPr>
          <p:nvPr/>
        </p:nvSpPr>
        <p:spPr bwMode="auto">
          <a:xfrm>
            <a:off x="3979863" y="1560513"/>
            <a:ext cx="5580062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/>
              <a:t>因為現場空間可以配在入口側</a:t>
            </a:r>
            <a:r>
              <a:rPr lang="en-US" altLang="zh-TW" sz="2000"/>
              <a:t>. </a:t>
            </a:r>
            <a:r>
              <a:rPr lang="zh-TW" altLang="en-US" sz="2000"/>
              <a:t>不需要統合成一台而放置於地面層</a:t>
            </a:r>
            <a:r>
              <a:rPr lang="en-US" altLang="zh-TW" sz="2000"/>
              <a:t>.</a:t>
            </a:r>
          </a:p>
          <a:p>
            <a:pPr eaLnBrk="1" hangingPunct="1"/>
            <a:endParaRPr lang="en-US" altLang="zh-TW" sz="2000"/>
          </a:p>
          <a:p>
            <a:pPr eaLnBrk="1" hangingPunct="1"/>
            <a:r>
              <a:rPr lang="zh-TW" altLang="en-US" sz="2000"/>
              <a:t>若可以分成三台風機個別送氣進系統</a:t>
            </a:r>
            <a:r>
              <a:rPr lang="en-US" altLang="zh-TW" sz="2000"/>
              <a:t>. </a:t>
            </a:r>
            <a:r>
              <a:rPr lang="zh-TW" altLang="en-US" sz="2000"/>
              <a:t>三台風機也都以相同的效率</a:t>
            </a:r>
            <a:r>
              <a:rPr lang="en-US" altLang="zh-TW" sz="2000"/>
              <a:t>78%</a:t>
            </a:r>
            <a:r>
              <a:rPr lang="zh-TW" altLang="en-US" sz="2000"/>
              <a:t>來設計</a:t>
            </a:r>
            <a:r>
              <a:rPr lang="en-US" altLang="zh-TW" sz="2000"/>
              <a:t>,</a:t>
            </a:r>
            <a:r>
              <a:rPr lang="zh-TW" altLang="en-US" sz="2000"/>
              <a:t> 則馬力消耗如下：</a:t>
            </a:r>
            <a:endParaRPr lang="en-US" altLang="zh-TW" sz="2000"/>
          </a:p>
          <a:p>
            <a:pPr eaLnBrk="1" hangingPunct="1"/>
            <a:endParaRPr lang="en-US" altLang="zh-TW" sz="2000"/>
          </a:p>
          <a:p>
            <a:pPr eaLnBrk="1" hangingPunct="1"/>
            <a:r>
              <a:rPr lang="en-US" altLang="zh-TW" sz="2000"/>
              <a:t>A: 9.5KW</a:t>
            </a:r>
          </a:p>
          <a:p>
            <a:pPr eaLnBrk="1" hangingPunct="1"/>
            <a:r>
              <a:rPr lang="en-US" altLang="zh-TW" sz="2000"/>
              <a:t>B: 9.5KW</a:t>
            </a:r>
          </a:p>
          <a:p>
            <a:pPr eaLnBrk="1" hangingPunct="1"/>
            <a:r>
              <a:rPr lang="en-US" altLang="zh-TW" sz="2000"/>
              <a:t>C: 34.6 KW </a:t>
            </a:r>
          </a:p>
          <a:p>
            <a:pPr eaLnBrk="1" hangingPunct="1"/>
            <a:endParaRPr lang="en-US" altLang="zh-TW" sz="2000"/>
          </a:p>
          <a:p>
            <a:pPr eaLnBrk="1" hangingPunct="1"/>
            <a:r>
              <a:rPr lang="en-US" altLang="zh-TW" sz="2000"/>
              <a:t>A+B+C = 53.6 KW</a:t>
            </a:r>
          </a:p>
          <a:p>
            <a:pPr eaLnBrk="1" hangingPunct="1"/>
            <a:endParaRPr lang="en-US" altLang="zh-TW" sz="2000"/>
          </a:p>
          <a:p>
            <a:pPr eaLnBrk="1" hangingPunct="1"/>
            <a:r>
              <a:rPr lang="zh-TW" altLang="en-US" sz="2000"/>
              <a:t>和現有的電力 </a:t>
            </a:r>
            <a:r>
              <a:rPr lang="en-US" altLang="zh-TW" sz="2000"/>
              <a:t>130KW</a:t>
            </a:r>
            <a:r>
              <a:rPr lang="zh-TW" altLang="en-US" sz="2000"/>
              <a:t>相比，可節省</a:t>
            </a:r>
            <a:r>
              <a:rPr lang="en-US" altLang="zh-TW" sz="2000"/>
              <a:t>76.4KW </a:t>
            </a:r>
          </a:p>
          <a:p>
            <a:pPr eaLnBrk="1" hangingPunct="1"/>
            <a:r>
              <a:rPr lang="zh-TW" altLang="en-US" sz="2000">
                <a:solidFill>
                  <a:srgbClr val="FF0000"/>
                </a:solidFill>
              </a:rPr>
              <a:t>一年可省電費　</a:t>
            </a:r>
            <a:r>
              <a:rPr lang="en-US" altLang="zh-TW" sz="2000">
                <a:solidFill>
                  <a:srgbClr val="FF0000"/>
                </a:solidFill>
              </a:rPr>
              <a:t>194</a:t>
            </a:r>
            <a:r>
              <a:rPr lang="zh-TW" altLang="en-US" sz="2000">
                <a:solidFill>
                  <a:srgbClr val="FF0000"/>
                </a:solidFill>
              </a:rPr>
              <a:t>萬</a:t>
            </a:r>
            <a:r>
              <a:rPr lang="zh-TW" altLang="en-US" sz="2000"/>
              <a:t>　</a:t>
            </a:r>
          </a:p>
        </p:txBody>
      </p:sp>
      <p:pic>
        <p:nvPicPr>
          <p:cNvPr id="195590" name="圖片 9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591" name="圖片 9" descr="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2073275"/>
            <a:ext cx="2909888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592" name="圖片 10" descr="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2708275"/>
            <a:ext cx="779463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593" name="圖片 11" descr="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3989388"/>
            <a:ext cx="4905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594" name="圖片 12" descr="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4986338"/>
            <a:ext cx="1058863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4"/>
          <p:cNvSpPr>
            <a:spLocks noGrp="1" noChangeArrowheads="1"/>
          </p:cNvSpPr>
          <p:nvPr>
            <p:ph idx="1"/>
          </p:nvPr>
        </p:nvSpPr>
        <p:spPr>
          <a:xfrm>
            <a:off x="428625" y="1628775"/>
            <a:ext cx="9205913" cy="4032250"/>
          </a:xfrm>
        </p:spPr>
        <p:txBody>
          <a:bodyPr/>
          <a:lstStyle/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600" smtClean="0"/>
              <a:t>去現場評估的重點</a:t>
            </a:r>
            <a:r>
              <a:rPr lang="en-US" altLang="zh-TW" sz="1600" smtClean="0"/>
              <a:t>: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600" smtClean="0"/>
              <a:t>我們去查看現場</a:t>
            </a:r>
            <a:r>
              <a:rPr lang="en-US" altLang="zh-TW" sz="1600" smtClean="0"/>
              <a:t>, </a:t>
            </a:r>
            <a:r>
              <a:rPr lang="zh-TW" altLang="en-US" sz="1600" smtClean="0"/>
              <a:t>最重要的是要能找出可以改善的空間</a:t>
            </a:r>
            <a:r>
              <a:rPr lang="en-US" altLang="zh-TW" sz="1600" smtClean="0"/>
              <a:t>, </a:t>
            </a:r>
            <a:r>
              <a:rPr lang="zh-TW" altLang="en-US" sz="1600" smtClean="0"/>
              <a:t>若是一個系統不能有很大的改善效果</a:t>
            </a:r>
            <a:r>
              <a:rPr lang="en-US" altLang="zh-TW" sz="1600" smtClean="0"/>
              <a:t>, </a:t>
            </a:r>
            <a:r>
              <a:rPr lang="zh-TW" altLang="en-US" sz="1600" smtClean="0"/>
              <a:t>是沒有甲方會願意做這樣的投資</a:t>
            </a:r>
            <a:r>
              <a:rPr lang="en-US" altLang="zh-TW" sz="1600" smtClean="0"/>
              <a:t>. </a:t>
            </a:r>
          </a:p>
          <a:p>
            <a:pPr marL="709613" indent="-709613" eaLnBrk="1" hangingPunct="1">
              <a:buFont typeface="Symbol" pitchFamily="18" charset="2"/>
              <a:buNone/>
            </a:pPr>
            <a:r>
              <a:rPr lang="zh-TW" altLang="en-US" sz="1600" smtClean="0"/>
              <a:t>所以有些系統相對的是較不重要的</a:t>
            </a:r>
            <a:r>
              <a:rPr lang="en-US" altLang="zh-TW" sz="1600" smtClean="0"/>
              <a:t>: </a:t>
            </a:r>
          </a:p>
          <a:p>
            <a:pPr marL="709613" indent="-709613" eaLnBrk="1" hangingPunct="1">
              <a:buFont typeface="Wingdings" pitchFamily="2" charset="2"/>
              <a:buAutoNum type="arabicPeriod"/>
            </a:pPr>
            <a:r>
              <a:rPr lang="zh-TW" altLang="en-US" sz="1600" smtClean="0"/>
              <a:t>使用時間很短的系統</a:t>
            </a:r>
            <a:r>
              <a:rPr lang="en-US" altLang="zh-TW" sz="1600" smtClean="0"/>
              <a:t>.</a:t>
            </a:r>
          </a:p>
          <a:p>
            <a:pPr marL="709613" indent="-709613" eaLnBrk="1" hangingPunct="1">
              <a:buFont typeface="Wingdings" pitchFamily="2" charset="2"/>
              <a:buAutoNum type="arabicPeriod"/>
            </a:pPr>
            <a:r>
              <a:rPr lang="zh-TW" altLang="en-US" sz="1600" smtClean="0"/>
              <a:t>巳經使用很高效率的設備</a:t>
            </a:r>
          </a:p>
          <a:p>
            <a:pPr marL="709613" indent="-709613" eaLnBrk="1" hangingPunct="1">
              <a:buFont typeface="Wingdings" pitchFamily="2" charset="2"/>
              <a:buAutoNum type="arabicPeriod"/>
            </a:pPr>
            <a:r>
              <a:rPr lang="zh-TW" altLang="en-US" sz="1600" smtClean="0"/>
              <a:t>使用電力很小的系統</a:t>
            </a:r>
            <a:r>
              <a:rPr lang="en-US" altLang="zh-TW" sz="1600" smtClean="0"/>
              <a:t>.</a:t>
            </a:r>
          </a:p>
          <a:p>
            <a:pPr marL="709613" indent="-709613" eaLnBrk="1" hangingPunct="1">
              <a:buFont typeface="Wingdings" pitchFamily="2" charset="2"/>
              <a:buAutoNum type="arabicPeriod"/>
            </a:pPr>
            <a:r>
              <a:rPr lang="zh-TW" altLang="en-US" sz="1600" smtClean="0"/>
              <a:t>系統風管很短</a:t>
            </a:r>
            <a:r>
              <a:rPr lang="en-US" altLang="zh-TW" sz="1600" smtClean="0"/>
              <a:t>, </a:t>
            </a:r>
            <a:r>
              <a:rPr lang="zh-TW" altLang="en-US" sz="1600" smtClean="0"/>
              <a:t>壓力很小</a:t>
            </a:r>
            <a:r>
              <a:rPr lang="en-US" altLang="zh-TW" sz="1600" smtClean="0"/>
              <a:t>. (</a:t>
            </a:r>
            <a:r>
              <a:rPr lang="zh-TW" altLang="en-US" sz="1600" smtClean="0"/>
              <a:t>相對耗電量低</a:t>
            </a:r>
            <a:r>
              <a:rPr lang="en-US" altLang="zh-TW" sz="1600" smtClean="0"/>
              <a:t>)</a:t>
            </a:r>
          </a:p>
          <a:p>
            <a:pPr marL="709613" indent="-709613" eaLnBrk="1" hangingPunct="1">
              <a:buFont typeface="Wingdings" pitchFamily="2" charset="2"/>
              <a:buAutoNum type="arabicPeriod"/>
            </a:pPr>
            <a:endParaRPr lang="en-US" altLang="zh-TW" smtClean="0"/>
          </a:p>
        </p:txBody>
      </p:sp>
      <p:sp>
        <p:nvSpPr>
          <p:cNvPr id="203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203780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203781" name="Rectangle 6"/>
          <p:cNvSpPr>
            <a:spLocks noChangeArrowheads="1"/>
          </p:cNvSpPr>
          <p:nvPr/>
        </p:nvSpPr>
        <p:spPr bwMode="auto">
          <a:xfrm>
            <a:off x="3079750" y="315913"/>
            <a:ext cx="398145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/>
              <a:t>現地勘察評估要點</a:t>
            </a:r>
          </a:p>
        </p:txBody>
      </p:sp>
      <p:pic>
        <p:nvPicPr>
          <p:cNvPr id="203782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350838" y="4076700"/>
            <a:ext cx="94376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normAutofit fontScale="92500" lnSpcReduction="10000"/>
          </a:bodyPr>
          <a:lstStyle/>
          <a:p>
            <a:pPr marL="711174" indent="-711174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備妥檢驗表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一步一步查驗數據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: </a:t>
            </a:r>
          </a:p>
          <a:p>
            <a:pPr marL="711174" indent="-711174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1.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量測同一風機系統實際的進風量及出風量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.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若差異值大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則表示系統漏風太多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可以有改善的空間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.</a:t>
            </a:r>
          </a:p>
          <a:p>
            <a:pPr marL="711174" indent="-711174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2.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查看風管系統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是否有不良的彎頭而造成太大的壓損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. </a:t>
            </a:r>
          </a:p>
          <a:p>
            <a:pPr marL="711174" indent="-711174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3.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查看所使用的風機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若是使用本地產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入風口短且流線形不佳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製造水平低者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有很大的改善空間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.</a:t>
            </a:r>
          </a:p>
          <a:p>
            <a:pPr marL="711174" indent="-711174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4.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依前述的檢查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及之前的效率比較說明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.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若是可以有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50%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以上的效率改善空間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, </a:t>
            </a:r>
            <a:r>
              <a:rPr kumimoji="0" lang="zh-TW" altLang="en-US" sz="1600" dirty="0">
                <a:solidFill>
                  <a:schemeClr val="tx2"/>
                </a:solidFill>
                <a:latin typeface="+mn-lt"/>
                <a:ea typeface="+mn-ea"/>
              </a:rPr>
              <a:t>都值得處理</a:t>
            </a:r>
            <a:r>
              <a:rPr kumimoji="0" lang="en-US" altLang="zh-TW" sz="1600" dirty="0">
                <a:solidFill>
                  <a:schemeClr val="tx2"/>
                </a:solidFill>
                <a:latin typeface="+mn-lt"/>
                <a:ea typeface="+mn-ea"/>
              </a:rPr>
              <a:t>.</a:t>
            </a:r>
          </a:p>
          <a:p>
            <a:pPr marL="711174" indent="-711174">
              <a:defRPr/>
            </a:pPr>
            <a:endParaRPr lang="en-US" altLang="zh-TW" sz="1600" dirty="0">
              <a:latin typeface="+mn-ea"/>
              <a:ea typeface="+mn-ea"/>
            </a:endParaRPr>
          </a:p>
          <a:p>
            <a:pPr marL="711174" indent="-711174">
              <a:defRPr/>
            </a:pPr>
            <a:r>
              <a:rPr lang="zh-TW" altLang="en-US" sz="1600" dirty="0">
                <a:latin typeface="+mn-ea"/>
                <a:ea typeface="+mn-ea"/>
              </a:rPr>
              <a:t>再依現場所量測的數據</a:t>
            </a:r>
            <a:r>
              <a:rPr lang="en-US" altLang="zh-TW" sz="1600" dirty="0">
                <a:latin typeface="+mn-ea"/>
                <a:ea typeface="+mn-ea"/>
              </a:rPr>
              <a:t>. </a:t>
            </a:r>
            <a:r>
              <a:rPr lang="zh-TW" altLang="en-US" sz="1600" dirty="0">
                <a:latin typeface="+mn-ea"/>
                <a:ea typeface="+mn-ea"/>
              </a:rPr>
              <a:t>做一份效率改善報告</a:t>
            </a:r>
            <a:r>
              <a:rPr lang="en-US" altLang="zh-TW" sz="1600" dirty="0">
                <a:latin typeface="+mn-ea"/>
                <a:ea typeface="+mn-ea"/>
              </a:rPr>
              <a:t>, </a:t>
            </a:r>
          </a:p>
          <a:p>
            <a:pPr marL="711174" indent="-711174">
              <a:defRPr/>
            </a:pPr>
            <a:r>
              <a:rPr lang="zh-TW" altLang="en-US" sz="1600" dirty="0">
                <a:latin typeface="+mn-ea"/>
                <a:ea typeface="+mn-ea"/>
              </a:rPr>
              <a:t>以改善後的效率差值來計算耗電量及電費節省</a:t>
            </a:r>
            <a:r>
              <a:rPr lang="en-US" altLang="zh-TW" sz="1600" dirty="0">
                <a:latin typeface="+mn-ea"/>
                <a:ea typeface="+mn-ea"/>
              </a:rPr>
              <a:t>. </a:t>
            </a:r>
            <a:r>
              <a:rPr lang="zh-TW" altLang="en-US" sz="1600" dirty="0">
                <a:latin typeface="+mn-ea"/>
                <a:ea typeface="+mn-ea"/>
              </a:rPr>
              <a:t>依實際的操作時間來推算所節省的費用</a:t>
            </a:r>
            <a:r>
              <a:rPr lang="en-US" altLang="zh-TW" sz="1600" dirty="0">
                <a:latin typeface="+mn-ea"/>
                <a:ea typeface="+mn-ea"/>
              </a:rPr>
              <a:t>. </a:t>
            </a:r>
          </a:p>
          <a:p>
            <a:pPr marL="711174" indent="-711174">
              <a:defRPr/>
            </a:pPr>
            <a:r>
              <a:rPr lang="zh-TW" altLang="en-US" sz="1600" dirty="0">
                <a:latin typeface="+mn-ea"/>
                <a:ea typeface="+mn-ea"/>
              </a:rPr>
              <a:t>若是投入的金額</a:t>
            </a:r>
            <a:r>
              <a:rPr lang="en-US" altLang="zh-TW" sz="1600" dirty="0">
                <a:latin typeface="+mn-ea"/>
                <a:ea typeface="+mn-ea"/>
              </a:rPr>
              <a:t>, </a:t>
            </a:r>
            <a:r>
              <a:rPr lang="zh-TW" altLang="en-US" sz="1600" dirty="0">
                <a:latin typeface="+mn-ea"/>
                <a:ea typeface="+mn-ea"/>
              </a:rPr>
              <a:t>可以於</a:t>
            </a:r>
            <a:r>
              <a:rPr lang="en-US" altLang="zh-TW" sz="1600" dirty="0">
                <a:latin typeface="+mn-ea"/>
                <a:ea typeface="+mn-ea"/>
              </a:rPr>
              <a:t>1-2</a:t>
            </a:r>
            <a:r>
              <a:rPr lang="zh-TW" altLang="en-US" sz="1600" dirty="0">
                <a:latin typeface="+mn-ea"/>
                <a:ea typeface="+mn-ea"/>
              </a:rPr>
              <a:t>年回收者</a:t>
            </a:r>
            <a:r>
              <a:rPr lang="en-US" altLang="zh-TW" sz="1600" dirty="0">
                <a:latin typeface="+mn-ea"/>
                <a:ea typeface="+mn-ea"/>
              </a:rPr>
              <a:t>, </a:t>
            </a:r>
            <a:r>
              <a:rPr lang="zh-TW" altLang="en-US" sz="1600" dirty="0">
                <a:latin typeface="+mn-ea"/>
                <a:ea typeface="+mn-ea"/>
              </a:rPr>
              <a:t>都是值得投資</a:t>
            </a:r>
            <a:r>
              <a:rPr lang="en-US" altLang="zh-TW" sz="1600" dirty="0">
                <a:latin typeface="+mn-ea"/>
                <a:ea typeface="+mn-ea"/>
              </a:rPr>
              <a:t>. </a:t>
            </a:r>
          </a:p>
          <a:p>
            <a:pPr marL="711174" indent="-711174">
              <a:defRPr/>
            </a:pPr>
            <a:r>
              <a:rPr lang="zh-TW" altLang="en-US" sz="1600" dirty="0">
                <a:latin typeface="+mn-ea"/>
                <a:ea typeface="+mn-ea"/>
              </a:rPr>
              <a:t>下頁將舉實例的數據來做說明</a:t>
            </a:r>
            <a:r>
              <a:rPr lang="en-US" altLang="zh-TW" sz="1600" dirty="0">
                <a:latin typeface="+mn-ea"/>
                <a:ea typeface="+mn-ea"/>
              </a:rPr>
              <a:t>:   </a:t>
            </a:r>
          </a:p>
          <a:p>
            <a:pPr marL="711174" indent="-711174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endParaRPr kumimoji="0" lang="en-US" altLang="zh-TW" sz="1600" dirty="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675" y="4005263"/>
            <a:ext cx="9518650" cy="460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     </a:t>
            </a:r>
          </a:p>
        </p:txBody>
      </p:sp>
      <p:sp>
        <p:nvSpPr>
          <p:cNvPr id="204803" name="Rectangle 6"/>
          <p:cNvSpPr>
            <a:spLocks noChangeArrowheads="1"/>
          </p:cNvSpPr>
          <p:nvPr/>
        </p:nvSpPr>
        <p:spPr bwMode="auto">
          <a:xfrm>
            <a:off x="3079750" y="315913"/>
            <a:ext cx="398145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7" tIns="45718" rIns="91437" bIns="45718">
            <a:spAutoFit/>
          </a:bodyPr>
          <a:lstStyle/>
          <a:p>
            <a:r>
              <a:rPr lang="zh-TW" altLang="en-US"/>
              <a:t>現地勘察評估要點</a:t>
            </a:r>
          </a:p>
        </p:txBody>
      </p:sp>
      <p:pic>
        <p:nvPicPr>
          <p:cNvPr id="204804" name="圖片 6" descr="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124777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05" name="Text Box 5"/>
          <p:cNvSpPr txBox="1">
            <a:spLocks noChangeArrowheads="1"/>
          </p:cNvSpPr>
          <p:nvPr/>
        </p:nvSpPr>
        <p:spPr bwMode="auto">
          <a:xfrm>
            <a:off x="7759700" y="655320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1400"/>
              <a:t>華億通風設備有限公司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003550" y="836613"/>
            <a:ext cx="3884613" cy="506412"/>
          </a:xfrm>
          <a:prstGeom prst="rect">
            <a:avLst/>
          </a:prstGeom>
        </p:spPr>
        <p:txBody>
          <a:bodyPr lIns="91437" tIns="45718" rIns="91437" bIns="45718" anchor="ctr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zh-TW" altLang="en-US" dirty="0">
                <a:latin typeface="+mn-ea"/>
                <a:ea typeface="+mn-ea"/>
                <a:cs typeface="+mj-cs"/>
              </a:rPr>
              <a:t>測試開孔位置</a:t>
            </a:r>
          </a:p>
        </p:txBody>
      </p:sp>
      <p:sp>
        <p:nvSpPr>
          <p:cNvPr id="12" name="文字方塊 1"/>
          <p:cNvSpPr txBox="1">
            <a:spLocks noChangeArrowheads="1"/>
          </p:cNvSpPr>
          <p:nvPr/>
        </p:nvSpPr>
        <p:spPr bwMode="auto">
          <a:xfrm>
            <a:off x="661988" y="1557338"/>
            <a:ext cx="8348662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7" tIns="45718" rIns="91437" bIns="45718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400" dirty="0">
                <a:latin typeface="+mn-lt"/>
                <a:ea typeface="+mn-ea"/>
              </a:rPr>
              <a:t>當現場需要量測風機的性能時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需以下列方法</a:t>
            </a:r>
            <a:endParaRPr kumimoji="0" lang="en-US" altLang="zh-TW" sz="1400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1400" dirty="0">
              <a:latin typeface="+mn-lt"/>
              <a:ea typeface="+mn-ea"/>
            </a:endParaRPr>
          </a:p>
          <a:p>
            <a:pPr marL="342888" indent="-342888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kumimoji="0" lang="zh-TW" altLang="en-US" sz="1400" dirty="0">
                <a:latin typeface="+mn-lt"/>
                <a:ea typeface="+mn-ea"/>
              </a:rPr>
              <a:t>量測風機靜壓</a:t>
            </a:r>
            <a:r>
              <a:rPr kumimoji="0" lang="en-US" altLang="zh-TW" sz="1400" dirty="0">
                <a:latin typeface="+mn-lt"/>
                <a:ea typeface="+mn-ea"/>
              </a:rPr>
              <a:t>: </a:t>
            </a:r>
            <a:r>
              <a:rPr kumimoji="0" lang="zh-TW" altLang="en-US" sz="1400" dirty="0">
                <a:latin typeface="+mn-lt"/>
                <a:ea typeface="+mn-ea"/>
              </a:rPr>
              <a:t>需在風機出口及入口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人可達到的位置開孔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量測後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出口壓力減入口壓力即為風機操作靜壓</a:t>
            </a:r>
            <a:r>
              <a:rPr kumimoji="0" lang="en-US" altLang="zh-TW" sz="1400" dirty="0">
                <a:latin typeface="+mn-lt"/>
                <a:ea typeface="+mn-ea"/>
              </a:rPr>
              <a:t>.  (</a:t>
            </a:r>
            <a:r>
              <a:rPr kumimoji="0" lang="zh-TW" altLang="en-US" sz="1400" dirty="0">
                <a:latin typeface="+mn-lt"/>
                <a:ea typeface="+mn-ea"/>
              </a:rPr>
              <a:t>註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出口為正壓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入口為負壓</a:t>
            </a:r>
            <a:r>
              <a:rPr kumimoji="0" lang="en-US" altLang="zh-TW" sz="1400" dirty="0">
                <a:latin typeface="+mn-lt"/>
                <a:ea typeface="+mn-ea"/>
              </a:rPr>
              <a:t>)</a:t>
            </a:r>
          </a:p>
          <a:p>
            <a:pPr marL="342888" indent="-342888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kumimoji="0" lang="zh-TW" altLang="en-US" sz="1400" dirty="0">
                <a:latin typeface="+mn-lt"/>
                <a:ea typeface="+mn-ea"/>
              </a:rPr>
              <a:t>風量量測位置</a:t>
            </a:r>
            <a:r>
              <a:rPr kumimoji="0" lang="en-US" altLang="zh-TW" sz="1400" dirty="0">
                <a:latin typeface="+mn-lt"/>
                <a:ea typeface="+mn-ea"/>
              </a:rPr>
              <a:t>,  </a:t>
            </a:r>
            <a:r>
              <a:rPr kumimoji="0" lang="zh-TW" altLang="en-US" sz="1400" dirty="0">
                <a:latin typeface="+mn-lt"/>
                <a:ea typeface="+mn-ea"/>
              </a:rPr>
              <a:t>可在氣量較少亂流的位置量測</a:t>
            </a:r>
            <a:r>
              <a:rPr kumimoji="0" lang="en-US" altLang="zh-TW" sz="1400" dirty="0">
                <a:latin typeface="+mn-lt"/>
                <a:ea typeface="+mn-ea"/>
              </a:rPr>
              <a:t>.  </a:t>
            </a:r>
            <a:r>
              <a:rPr kumimoji="0" lang="zh-TW" altLang="en-US" sz="1400" dirty="0">
                <a:latin typeface="+mn-lt"/>
                <a:ea typeface="+mn-ea"/>
              </a:rPr>
              <a:t>儘量避開彎頭或變徑管</a:t>
            </a:r>
            <a:r>
              <a:rPr kumimoji="0" lang="en-US" altLang="zh-TW" sz="1400" dirty="0">
                <a:latin typeface="+mn-lt"/>
                <a:ea typeface="+mn-ea"/>
              </a:rPr>
              <a:t>. </a:t>
            </a:r>
            <a:r>
              <a:rPr kumimoji="0" lang="zh-TW" altLang="en-US" sz="1400" dirty="0">
                <a:latin typeface="+mn-lt"/>
                <a:ea typeface="+mn-ea"/>
              </a:rPr>
              <a:t>找直管段為佳</a:t>
            </a:r>
            <a:r>
              <a:rPr kumimoji="0" lang="en-US" altLang="zh-TW" sz="1400" dirty="0">
                <a:latin typeface="+mn-lt"/>
                <a:ea typeface="+mn-ea"/>
              </a:rPr>
              <a:t>. </a:t>
            </a:r>
            <a:r>
              <a:rPr kumimoji="0" lang="zh-TW" altLang="en-US" sz="1400" dirty="0">
                <a:latin typeface="+mn-lt"/>
                <a:ea typeface="+mn-ea"/>
              </a:rPr>
              <a:t>通常若能避開亂流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距離有管徑的</a:t>
            </a:r>
            <a:r>
              <a:rPr kumimoji="0" lang="en-US" altLang="zh-TW" sz="1400" dirty="0">
                <a:latin typeface="+mn-lt"/>
                <a:ea typeface="+mn-ea"/>
              </a:rPr>
              <a:t>2.5</a:t>
            </a:r>
            <a:r>
              <a:rPr kumimoji="0" lang="zh-TW" altLang="en-US" sz="1400" dirty="0">
                <a:latin typeface="+mn-lt"/>
                <a:ea typeface="+mn-ea"/>
              </a:rPr>
              <a:t>倍以上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就是較好的位置</a:t>
            </a:r>
            <a:r>
              <a:rPr kumimoji="0" lang="en-US" altLang="zh-TW" sz="1400" dirty="0">
                <a:latin typeface="+mn-lt"/>
                <a:ea typeface="+mn-ea"/>
              </a:rPr>
              <a:t>. </a:t>
            </a:r>
          </a:p>
          <a:p>
            <a:pPr marL="342888" indent="-342888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kumimoji="0" lang="zh-TW" altLang="en-US" sz="1400" dirty="0">
                <a:latin typeface="+mn-lt"/>
                <a:ea typeface="+mn-ea"/>
              </a:rPr>
              <a:t>一般以</a:t>
            </a:r>
            <a:r>
              <a:rPr kumimoji="0" lang="en-US" altLang="zh-TW" sz="1400" dirty="0">
                <a:latin typeface="+mn-lt"/>
                <a:ea typeface="+mn-ea"/>
              </a:rPr>
              <a:t>12-15MM</a:t>
            </a:r>
            <a:r>
              <a:rPr kumimoji="0" lang="zh-TW" altLang="en-US" sz="1400" dirty="0">
                <a:latin typeface="+mn-lt"/>
                <a:ea typeface="+mn-ea"/>
              </a:rPr>
              <a:t>的鑽頭在風管上鑽孔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再加上右上方的測量孔蓋 </a:t>
            </a:r>
            <a:r>
              <a:rPr kumimoji="0" lang="en-US" altLang="zh-TW" sz="1400" dirty="0">
                <a:latin typeface="+mn-lt"/>
                <a:ea typeface="+mn-ea"/>
              </a:rPr>
              <a:t>(</a:t>
            </a:r>
            <a:r>
              <a:rPr kumimoji="0" lang="zh-TW" altLang="en-US" sz="1400" dirty="0">
                <a:latin typeface="+mn-lt"/>
                <a:ea typeface="+mn-ea"/>
              </a:rPr>
              <a:t>以制攻</a:t>
            </a:r>
            <a:endParaRPr kumimoji="0" lang="en-US" altLang="zh-TW" sz="1400" dirty="0">
              <a:latin typeface="+mn-lt"/>
              <a:ea typeface="+mn-ea"/>
            </a:endParaRPr>
          </a:p>
          <a:p>
            <a:pPr marL="342888" indent="-342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400" dirty="0">
                <a:latin typeface="+mn-lt"/>
                <a:ea typeface="+mn-ea"/>
              </a:rPr>
              <a:t>      </a:t>
            </a:r>
            <a:r>
              <a:rPr kumimoji="0" lang="zh-TW" altLang="en-US" sz="1400" dirty="0">
                <a:latin typeface="+mn-lt"/>
                <a:ea typeface="+mn-ea"/>
              </a:rPr>
              <a:t>螺栓鎖上即可</a:t>
            </a:r>
            <a:r>
              <a:rPr kumimoji="0" lang="en-US" altLang="zh-TW" sz="1400" dirty="0">
                <a:latin typeface="+mn-lt"/>
                <a:ea typeface="+mn-ea"/>
              </a:rPr>
              <a:t>. </a:t>
            </a:r>
          </a:p>
          <a:p>
            <a:pPr marL="342888" indent="-342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400" dirty="0">
                <a:latin typeface="+mn-lt"/>
                <a:ea typeface="+mn-ea"/>
              </a:rPr>
              <a:t>      </a:t>
            </a:r>
            <a:r>
              <a:rPr kumimoji="0" lang="zh-TW" altLang="en-US" sz="1400" dirty="0">
                <a:latin typeface="+mn-lt"/>
                <a:ea typeface="+mn-ea"/>
              </a:rPr>
              <a:t>測試時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如右下方照片</a:t>
            </a:r>
            <a:r>
              <a:rPr kumimoji="0" lang="en-US" altLang="zh-TW" sz="1400" dirty="0">
                <a:latin typeface="+mn-lt"/>
                <a:ea typeface="+mn-ea"/>
              </a:rPr>
              <a:t>, </a:t>
            </a:r>
            <a:r>
              <a:rPr kumimoji="0" lang="zh-TW" altLang="en-US" sz="1400" dirty="0">
                <a:latin typeface="+mn-lt"/>
                <a:ea typeface="+mn-ea"/>
              </a:rPr>
              <a:t>以皮氏管或風速計伸入量測</a:t>
            </a:r>
            <a:endParaRPr kumimoji="0" lang="en-US" altLang="zh-TW" sz="1400" dirty="0">
              <a:latin typeface="+mn-lt"/>
              <a:ea typeface="+mn-ea"/>
            </a:endParaRPr>
          </a:p>
          <a:p>
            <a:pPr marL="342888" indent="-342888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1400" dirty="0">
              <a:latin typeface="+mn-lt"/>
              <a:ea typeface="+mn-ea"/>
            </a:endParaRPr>
          </a:p>
          <a:p>
            <a:pPr marL="342888" indent="-3428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1400" dirty="0">
                <a:latin typeface="+mn-lt"/>
                <a:ea typeface="+mn-ea"/>
              </a:rPr>
              <a:t>風管開孔建議位置如下頁</a:t>
            </a:r>
            <a:r>
              <a:rPr kumimoji="0" lang="en-US" altLang="zh-TW" sz="1400" dirty="0">
                <a:latin typeface="+mn-lt"/>
                <a:ea typeface="+mn-ea"/>
              </a:rPr>
              <a:t>:</a:t>
            </a:r>
          </a:p>
        </p:txBody>
      </p:sp>
      <p:pic>
        <p:nvPicPr>
          <p:cNvPr id="204808" name="圖片 7" descr="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407" y="3927518"/>
            <a:ext cx="1183998" cy="1085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09" name="圖片 8" descr="風管測試口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01" y="3951406"/>
            <a:ext cx="1191528" cy="92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10" name="文字方塊 1"/>
          <p:cNvSpPr txBox="1">
            <a:spLocks noChangeArrowheads="1"/>
          </p:cNvSpPr>
          <p:nvPr/>
        </p:nvSpPr>
        <p:spPr bwMode="auto">
          <a:xfrm>
            <a:off x="3860801" y="5084763"/>
            <a:ext cx="2245194" cy="175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此風機出口彎管多</a:t>
            </a:r>
            <a:r>
              <a:rPr kumimoji="0" lang="en-US" altLang="zh-TW" sz="1200" dirty="0">
                <a:latin typeface="Gill Sans MT" pitchFamily="34" charset="0"/>
                <a:ea typeface="微軟正黑體" pitchFamily="34" charset="-120"/>
              </a:rPr>
              <a:t>, </a:t>
            </a:r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不易量風速</a:t>
            </a:r>
            <a:r>
              <a:rPr kumimoji="0" lang="en-US" altLang="zh-TW" sz="1200" dirty="0">
                <a:latin typeface="Gill Sans MT" pitchFamily="34" charset="0"/>
                <a:ea typeface="微軟正黑體" pitchFamily="34" charset="-120"/>
              </a:rPr>
              <a:t>, </a:t>
            </a:r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所以由入口位置量風速</a:t>
            </a:r>
            <a:r>
              <a:rPr kumimoji="0" lang="en-US" altLang="zh-TW" sz="1200" dirty="0">
                <a:latin typeface="Gill Sans MT" pitchFamily="34" charset="0"/>
                <a:ea typeface="微軟正黑體" pitchFamily="34" charset="-120"/>
              </a:rPr>
              <a:t>(</a:t>
            </a:r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換算風量用</a:t>
            </a:r>
            <a:r>
              <a:rPr kumimoji="0" lang="en-US" altLang="zh-TW" sz="1200" dirty="0">
                <a:latin typeface="Gill Sans MT" pitchFamily="34" charset="0"/>
                <a:ea typeface="微軟正黑體" pitchFamily="34" charset="-120"/>
              </a:rPr>
              <a:t>)</a:t>
            </a:r>
          </a:p>
          <a:p>
            <a:pPr eaLnBrk="1" hangingPunct="1"/>
            <a:endParaRPr kumimoji="0" lang="en-US" altLang="zh-TW" sz="1200" dirty="0">
              <a:latin typeface="Gill Sans MT" pitchFamily="34" charset="0"/>
              <a:ea typeface="微軟正黑體" pitchFamily="34" charset="-120"/>
            </a:endParaRPr>
          </a:p>
          <a:p>
            <a:pPr eaLnBrk="1" hangingPunct="1"/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量靜壓的開孔位置</a:t>
            </a:r>
            <a:r>
              <a:rPr kumimoji="0" lang="en-US" altLang="zh-TW" sz="1200" dirty="0">
                <a:latin typeface="Gill Sans MT" pitchFamily="34" charset="0"/>
                <a:ea typeface="微軟正黑體" pitchFamily="34" charset="-120"/>
              </a:rPr>
              <a:t>,</a:t>
            </a:r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 到風機之間若有彎頭或變徑</a:t>
            </a:r>
            <a:r>
              <a:rPr kumimoji="0" lang="en-US" altLang="zh-TW" sz="1200" dirty="0">
                <a:latin typeface="Gill Sans MT" pitchFamily="34" charset="0"/>
                <a:ea typeface="微軟正黑體" pitchFamily="34" charset="-120"/>
              </a:rPr>
              <a:t>…</a:t>
            </a:r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　</a:t>
            </a:r>
            <a:endParaRPr kumimoji="0" lang="en-US" altLang="zh-TW" sz="1200" dirty="0">
              <a:latin typeface="Gill Sans MT" pitchFamily="34" charset="0"/>
              <a:ea typeface="微軟正黑體" pitchFamily="34" charset="-120"/>
            </a:endParaRPr>
          </a:p>
          <a:p>
            <a:pPr eaLnBrk="1" hangingPunct="1"/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等會產生壓損的元件</a:t>
            </a:r>
            <a:r>
              <a:rPr kumimoji="0" lang="en-US" altLang="zh-TW" sz="1200" dirty="0">
                <a:latin typeface="Gill Sans MT" pitchFamily="34" charset="0"/>
                <a:ea typeface="微軟正黑體" pitchFamily="34" charset="-120"/>
              </a:rPr>
              <a:t>, </a:t>
            </a:r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可以在量測後</a:t>
            </a:r>
            <a:r>
              <a:rPr kumimoji="0" lang="en-US" altLang="zh-TW" sz="1200" dirty="0">
                <a:latin typeface="Gill Sans MT" pitchFamily="34" charset="0"/>
                <a:ea typeface="微軟正黑體" pitchFamily="34" charset="-120"/>
              </a:rPr>
              <a:t>, </a:t>
            </a:r>
            <a:r>
              <a:rPr kumimoji="0" lang="zh-TW" altLang="en-US" sz="1200" dirty="0">
                <a:latin typeface="Gill Sans MT" pitchFamily="34" charset="0"/>
                <a:ea typeface="微軟正黑體" pitchFamily="34" charset="-120"/>
              </a:rPr>
              <a:t>利用查表計算該元件的壓損再加回去</a:t>
            </a:r>
            <a:r>
              <a:rPr kumimoji="0" lang="en-US" altLang="zh-TW" sz="1200" dirty="0">
                <a:latin typeface="Gill Sans MT" pitchFamily="34" charset="0"/>
                <a:ea typeface="微軟正黑體" pitchFamily="34" charset="-120"/>
              </a:rPr>
              <a:t>. </a:t>
            </a:r>
          </a:p>
        </p:txBody>
      </p:sp>
      <p:pic>
        <p:nvPicPr>
          <p:cNvPr id="204811" name="圖片 8" descr="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4797425"/>
            <a:ext cx="2808288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橢圓 16"/>
          <p:cNvSpPr/>
          <p:nvPr/>
        </p:nvSpPr>
        <p:spPr>
          <a:xfrm>
            <a:off x="1676400" y="4868863"/>
            <a:ext cx="155575" cy="1444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8" name="橢圓 17"/>
          <p:cNvSpPr/>
          <p:nvPr/>
        </p:nvSpPr>
        <p:spPr>
          <a:xfrm>
            <a:off x="2301875" y="5732463"/>
            <a:ext cx="155575" cy="1444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9" name="向右箭號 18"/>
          <p:cNvSpPr/>
          <p:nvPr/>
        </p:nvSpPr>
        <p:spPr>
          <a:xfrm rot="14769369">
            <a:off x="1131094" y="4512469"/>
            <a:ext cx="623887" cy="212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04815" name="文字方塊 12"/>
          <p:cNvSpPr txBox="1">
            <a:spLocks noChangeArrowheads="1"/>
          </p:cNvSpPr>
          <p:nvPr/>
        </p:nvSpPr>
        <p:spPr bwMode="auto">
          <a:xfrm>
            <a:off x="508000" y="4149725"/>
            <a:ext cx="14811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kumimoji="0" lang="zh-TW" altLang="en-US" sz="1000">
                <a:latin typeface="Gill Sans MT" pitchFamily="34" charset="0"/>
                <a:ea typeface="微軟正黑體" pitchFamily="34" charset="-120"/>
              </a:rPr>
              <a:t>出口靜壓量測孔</a:t>
            </a:r>
          </a:p>
        </p:txBody>
      </p:sp>
      <p:sp>
        <p:nvSpPr>
          <p:cNvPr id="21" name="向下箭號 20"/>
          <p:cNvSpPr/>
          <p:nvPr/>
        </p:nvSpPr>
        <p:spPr>
          <a:xfrm rot="11341585">
            <a:off x="2476500" y="4516438"/>
            <a:ext cx="193675" cy="1163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204817" name="文字方塊 14"/>
          <p:cNvSpPr txBox="1">
            <a:spLocks noChangeArrowheads="1"/>
          </p:cNvSpPr>
          <p:nvPr/>
        </p:nvSpPr>
        <p:spPr bwMode="auto">
          <a:xfrm>
            <a:off x="2378075" y="4149725"/>
            <a:ext cx="1951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kumimoji="0" lang="zh-TW" altLang="en-US" sz="1000">
                <a:latin typeface="Gill Sans MT" pitchFamily="34" charset="0"/>
                <a:ea typeface="微軟正黑體" pitchFamily="34" charset="-120"/>
              </a:rPr>
              <a:t>入口靜壓量測孔</a:t>
            </a:r>
            <a:endParaRPr kumimoji="0" lang="en-US" altLang="zh-TW" sz="1000">
              <a:latin typeface="Gill Sans MT" pitchFamily="34" charset="0"/>
              <a:ea typeface="微軟正黑體" pitchFamily="34" charset="-120"/>
            </a:endParaRPr>
          </a:p>
          <a:p>
            <a:pPr eaLnBrk="1" hangingPunct="1"/>
            <a:r>
              <a:rPr kumimoji="0" lang="zh-TW" altLang="en-US" sz="1000">
                <a:latin typeface="Gill Sans MT" pitchFamily="34" charset="0"/>
                <a:ea typeface="微軟正黑體" pitchFamily="34" charset="-120"/>
              </a:rPr>
              <a:t>同時可量測風速</a:t>
            </a:r>
          </a:p>
        </p:txBody>
      </p:sp>
      <p:cxnSp>
        <p:nvCxnSpPr>
          <p:cNvPr id="23" name="直線接點 22"/>
          <p:cNvCxnSpPr/>
          <p:nvPr/>
        </p:nvCxnSpPr>
        <p:spPr>
          <a:xfrm>
            <a:off x="0" y="3716338"/>
            <a:ext cx="6393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>
            <a:off x="6393160" y="3716338"/>
            <a:ext cx="0" cy="31416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圖片 4" descr="1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585" y="3682532"/>
            <a:ext cx="3227891" cy="277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向下箭號 12"/>
          <p:cNvSpPr/>
          <p:nvPr/>
        </p:nvSpPr>
        <p:spPr>
          <a:xfrm rot="3426221">
            <a:off x="7354094" y="4140994"/>
            <a:ext cx="268288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2535238"/>
            <a:ext cx="6942137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85875" y="404813"/>
            <a:ext cx="7981950" cy="685800"/>
          </a:xfrm>
        </p:spPr>
        <p:txBody>
          <a:bodyPr/>
          <a:lstStyle/>
          <a:p>
            <a:r>
              <a:rPr lang="zh-TW" altLang="en-US" sz="3700" smtClean="0"/>
              <a:t>通風耗電基本常識</a:t>
            </a:r>
          </a:p>
        </p:txBody>
      </p:sp>
      <p:pic>
        <p:nvPicPr>
          <p:cNvPr id="16389" name="圖片 6" descr="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70167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圓角矩形 4"/>
          <p:cNvSpPr/>
          <p:nvPr/>
        </p:nvSpPr>
        <p:spPr>
          <a:xfrm>
            <a:off x="4094163" y="1100138"/>
            <a:ext cx="1989137" cy="431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391" name="Text Box 3"/>
          <p:cNvSpPr txBox="1">
            <a:spLocks noChangeArrowheads="1"/>
          </p:cNvSpPr>
          <p:nvPr/>
        </p:nvSpPr>
        <p:spPr bwMode="auto">
          <a:xfrm>
            <a:off x="4445000" y="1035050"/>
            <a:ext cx="1638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574" tIns="36574" rIns="36574" bIns="36574"/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900">
                <a:solidFill>
                  <a:srgbClr val="FF0000"/>
                </a:solidFill>
              </a:rPr>
              <a:t>問題三</a:t>
            </a:r>
            <a:endParaRPr lang="en-US" altLang="zh-TW" sz="2900">
              <a:solidFill>
                <a:srgbClr val="FF0000"/>
              </a:solidFill>
            </a:endParaRPr>
          </a:p>
          <a:p>
            <a:pPr eaLnBrk="1" hangingPunct="1"/>
            <a:endParaRPr lang="zh-TW" altLang="en-US" sz="2900"/>
          </a:p>
        </p:txBody>
      </p:sp>
      <p:sp>
        <p:nvSpPr>
          <p:cNvPr id="16392" name="文字方塊 1"/>
          <p:cNvSpPr txBox="1">
            <a:spLocks noChangeArrowheads="1"/>
          </p:cNvSpPr>
          <p:nvPr/>
        </p:nvSpPr>
        <p:spPr bwMode="auto">
          <a:xfrm>
            <a:off x="431800" y="1752600"/>
            <a:ext cx="9050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000"/>
              <a:t>在較長的風管</a:t>
            </a:r>
            <a:r>
              <a:rPr lang="en-US" altLang="zh-TW" sz="2000"/>
              <a:t>, </a:t>
            </a:r>
            <a:r>
              <a:rPr lang="zh-TW" altLang="en-US" sz="2000"/>
              <a:t>多開口的抽風系統中</a:t>
            </a:r>
            <a:r>
              <a:rPr lang="en-US" altLang="zh-TW" sz="2000"/>
              <a:t>. </a:t>
            </a:r>
            <a:r>
              <a:rPr lang="zh-TW" altLang="en-US" sz="2000"/>
              <a:t>若沒有良好的調節風門做到良好的風量分配</a:t>
            </a:r>
            <a:r>
              <a:rPr lang="en-US" altLang="zh-TW" sz="2000"/>
              <a:t>. </a:t>
            </a:r>
            <a:r>
              <a:rPr lang="zh-TW" altLang="en-US" sz="2000"/>
              <a:t>要達到整體良好的排氣</a:t>
            </a:r>
            <a:r>
              <a:rPr lang="en-US" altLang="zh-TW" sz="2000"/>
              <a:t>(</a:t>
            </a:r>
            <a:r>
              <a:rPr lang="zh-TW" altLang="en-US" sz="2000"/>
              <a:t>或送風</a:t>
            </a:r>
            <a:r>
              <a:rPr lang="en-US" altLang="zh-TW" sz="2000"/>
              <a:t>)</a:t>
            </a:r>
            <a:r>
              <a:rPr lang="zh-TW" altLang="en-US" sz="2000"/>
              <a:t>效果時</a:t>
            </a:r>
            <a:r>
              <a:rPr lang="en-US" altLang="zh-TW" sz="2000"/>
              <a:t>, </a:t>
            </a:r>
            <a:r>
              <a:rPr lang="zh-TW" altLang="en-US" sz="2000"/>
              <a:t>耗電會有多大的差別</a:t>
            </a:r>
            <a:r>
              <a:rPr lang="en-US" altLang="zh-TW" sz="2000"/>
              <a:t>?</a:t>
            </a:r>
            <a:endParaRPr lang="zh-TW" altLang="en-US" sz="2000"/>
          </a:p>
        </p:txBody>
      </p:sp>
      <p:sp>
        <p:nvSpPr>
          <p:cNvPr id="16393" name="文字方塊 2"/>
          <p:cNvSpPr txBox="1">
            <a:spLocks noChangeArrowheads="1"/>
          </p:cNvSpPr>
          <p:nvPr/>
        </p:nvSpPr>
        <p:spPr bwMode="auto">
          <a:xfrm>
            <a:off x="220663" y="2960688"/>
            <a:ext cx="2652712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marL="742950" indent="-7429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buFontTx/>
              <a:buAutoNum type="alphaUcParenBoth"/>
            </a:pPr>
            <a:r>
              <a:rPr lang="en-US" altLang="zh-TW" sz="2800"/>
              <a:t>10%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2800"/>
              <a:t>20%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2800"/>
              <a:t>30%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2800"/>
              <a:t>40%</a:t>
            </a:r>
          </a:p>
          <a:p>
            <a:pPr eaLnBrk="1" hangingPunct="1">
              <a:buFontTx/>
              <a:buAutoNum type="alphaUcParenBoth"/>
            </a:pPr>
            <a:r>
              <a:rPr lang="en-US" altLang="zh-TW" sz="2800"/>
              <a:t>40%</a:t>
            </a:r>
            <a:r>
              <a:rPr lang="zh-TW" altLang="en-US" sz="2800"/>
              <a:t>以上</a:t>
            </a:r>
          </a:p>
        </p:txBody>
      </p:sp>
      <p:sp>
        <p:nvSpPr>
          <p:cNvPr id="16394" name="文字方塊 3"/>
          <p:cNvSpPr txBox="1">
            <a:spLocks noChangeArrowheads="1"/>
          </p:cNvSpPr>
          <p:nvPr/>
        </p:nvSpPr>
        <p:spPr bwMode="auto">
          <a:xfrm>
            <a:off x="7994650" y="6134100"/>
            <a:ext cx="1793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7" tIns="45718" rIns="91437" bIns="45718"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3600"/>
              <a:t>解答</a:t>
            </a:r>
            <a:r>
              <a:rPr lang="en-US" altLang="zh-TW" sz="3600"/>
              <a:t>: E</a:t>
            </a:r>
            <a:endParaRPr lang="zh-TW" altLang="en-US" sz="3600"/>
          </a:p>
        </p:txBody>
      </p:sp>
      <p:sp>
        <p:nvSpPr>
          <p:cNvPr id="10" name="向下箭號 9"/>
          <p:cNvSpPr/>
          <p:nvPr/>
        </p:nvSpPr>
        <p:spPr>
          <a:xfrm rot="3426221">
            <a:off x="4935538" y="3060700"/>
            <a:ext cx="268288" cy="5476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1" name="向下箭號 10"/>
          <p:cNvSpPr/>
          <p:nvPr/>
        </p:nvSpPr>
        <p:spPr>
          <a:xfrm rot="3426221">
            <a:off x="5481638" y="3278187"/>
            <a:ext cx="268288" cy="5445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2" name="向下箭號 11"/>
          <p:cNvSpPr/>
          <p:nvPr/>
        </p:nvSpPr>
        <p:spPr>
          <a:xfrm rot="3426221">
            <a:off x="6107113" y="3565525"/>
            <a:ext cx="266700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" name="向下箭號 13"/>
          <p:cNvSpPr/>
          <p:nvPr/>
        </p:nvSpPr>
        <p:spPr>
          <a:xfrm rot="3426221">
            <a:off x="6807994" y="3853657"/>
            <a:ext cx="268287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5" name="向下箭號 14"/>
          <p:cNvSpPr/>
          <p:nvPr/>
        </p:nvSpPr>
        <p:spPr>
          <a:xfrm rot="3426221">
            <a:off x="7823200" y="4357688"/>
            <a:ext cx="266700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" name="向下箭號 15"/>
          <p:cNvSpPr/>
          <p:nvPr/>
        </p:nvSpPr>
        <p:spPr>
          <a:xfrm rot="3426221">
            <a:off x="8369300" y="4573588"/>
            <a:ext cx="266700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7" name="向下箭號 16"/>
          <p:cNvSpPr/>
          <p:nvPr/>
        </p:nvSpPr>
        <p:spPr>
          <a:xfrm rot="3426221">
            <a:off x="8836819" y="4788694"/>
            <a:ext cx="266700" cy="547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8" name="向下箭號 17"/>
          <p:cNvSpPr/>
          <p:nvPr/>
        </p:nvSpPr>
        <p:spPr>
          <a:xfrm rot="3426221">
            <a:off x="2921000" y="3879850"/>
            <a:ext cx="474663" cy="785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9" name="向下箭號 18"/>
          <p:cNvSpPr/>
          <p:nvPr/>
        </p:nvSpPr>
        <p:spPr>
          <a:xfrm rot="3426221">
            <a:off x="3535362" y="4170363"/>
            <a:ext cx="371475" cy="603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0" name="向下箭號 19"/>
          <p:cNvSpPr/>
          <p:nvPr/>
        </p:nvSpPr>
        <p:spPr>
          <a:xfrm rot="3426221">
            <a:off x="4187031" y="4461670"/>
            <a:ext cx="282575" cy="4429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1" name="向下箭號 20"/>
          <p:cNvSpPr/>
          <p:nvPr/>
        </p:nvSpPr>
        <p:spPr>
          <a:xfrm rot="3426221">
            <a:off x="5091906" y="4761707"/>
            <a:ext cx="187325" cy="322262"/>
          </a:xfrm>
          <a:prstGeom prst="downArrow">
            <a:avLst>
              <a:gd name="adj1" fmla="val 598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2" name="向下箭號 21"/>
          <p:cNvSpPr/>
          <p:nvPr/>
        </p:nvSpPr>
        <p:spPr>
          <a:xfrm rot="3426221">
            <a:off x="5700713" y="4979988"/>
            <a:ext cx="117475" cy="288925"/>
          </a:xfrm>
          <a:prstGeom prst="downArrow">
            <a:avLst>
              <a:gd name="adj1" fmla="val 598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3" name="向下箭號 22"/>
          <p:cNvSpPr/>
          <p:nvPr/>
        </p:nvSpPr>
        <p:spPr>
          <a:xfrm rot="3426221">
            <a:off x="6346825" y="5265738"/>
            <a:ext cx="139700" cy="196850"/>
          </a:xfrm>
          <a:prstGeom prst="downArrow">
            <a:avLst>
              <a:gd name="adj1" fmla="val 598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4" name="向下箭號 23"/>
          <p:cNvSpPr/>
          <p:nvPr/>
        </p:nvSpPr>
        <p:spPr>
          <a:xfrm rot="3426221">
            <a:off x="6990557" y="5515769"/>
            <a:ext cx="77787" cy="130175"/>
          </a:xfrm>
          <a:prstGeom prst="downArrow">
            <a:avLst>
              <a:gd name="adj1" fmla="val 5989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409" name="文字方塊 24"/>
          <p:cNvSpPr txBox="1">
            <a:spLocks noChangeArrowheads="1"/>
          </p:cNvSpPr>
          <p:nvPr/>
        </p:nvSpPr>
        <p:spPr bwMode="auto">
          <a:xfrm>
            <a:off x="7337425" y="2765425"/>
            <a:ext cx="16573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C00000"/>
                </a:solidFill>
                <a:latin typeface="微軟正黑體" pitchFamily="34" charset="-120"/>
              </a:rPr>
              <a:t>所有出口出風均勻</a:t>
            </a:r>
          </a:p>
        </p:txBody>
      </p:sp>
      <p:sp>
        <p:nvSpPr>
          <p:cNvPr id="16410" name="文字方塊 25"/>
          <p:cNvSpPr txBox="1">
            <a:spLocks noChangeArrowheads="1"/>
          </p:cNvSpPr>
          <p:nvPr/>
        </p:nvSpPr>
        <p:spPr bwMode="auto">
          <a:xfrm>
            <a:off x="2540000" y="5207000"/>
            <a:ext cx="17145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C00000"/>
                </a:solidFill>
                <a:latin typeface="微軟正黑體" pitchFamily="34" charset="-120"/>
              </a:rPr>
              <a:t>前段出風大</a:t>
            </a:r>
          </a:p>
        </p:txBody>
      </p:sp>
      <p:sp>
        <p:nvSpPr>
          <p:cNvPr id="16411" name="文字方塊 26"/>
          <p:cNvSpPr txBox="1">
            <a:spLocks noChangeArrowheads="1"/>
          </p:cNvSpPr>
          <p:nvPr/>
        </p:nvSpPr>
        <p:spPr bwMode="auto">
          <a:xfrm>
            <a:off x="5684838" y="5718175"/>
            <a:ext cx="18034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C00000"/>
                </a:solidFill>
                <a:latin typeface="微軟正黑體" pitchFamily="34" charset="-120"/>
              </a:rPr>
              <a:t>後段出風小</a:t>
            </a:r>
          </a:p>
        </p:txBody>
      </p:sp>
      <p:sp>
        <p:nvSpPr>
          <p:cNvPr id="28" name="文字方塊 27"/>
          <p:cNvSpPr txBox="1"/>
          <p:nvPr/>
        </p:nvSpPr>
        <p:spPr>
          <a:xfrm>
            <a:off x="192088" y="5811838"/>
            <a:ext cx="23780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1800" dirty="0">
                <a:solidFill>
                  <a:srgbClr val="2F528F"/>
                </a:solidFill>
                <a:latin typeface="+mn-ea"/>
                <a:ea typeface="新細明體" charset="-120"/>
              </a:rPr>
              <a:t>因分配不勻，為了補足後段的不足，</a:t>
            </a:r>
            <a:r>
              <a:rPr lang="en-US" altLang="zh-TW" sz="1800" dirty="0">
                <a:solidFill>
                  <a:srgbClr val="2F528F"/>
                </a:solidFill>
                <a:latin typeface="+mn-ea"/>
                <a:ea typeface="新細明體" charset="-120"/>
              </a:rPr>
              <a:t> </a:t>
            </a:r>
            <a:r>
              <a:rPr lang="zh-TW" altLang="en-US" sz="1800" dirty="0">
                <a:solidFill>
                  <a:srgbClr val="2F528F"/>
                </a:solidFill>
                <a:latin typeface="+mn-ea"/>
                <a:ea typeface="新細明體" charset="-120"/>
              </a:rPr>
              <a:t>而增加總風量</a:t>
            </a:r>
            <a:r>
              <a:rPr lang="en-US" altLang="zh-TW" sz="1800" dirty="0">
                <a:solidFill>
                  <a:srgbClr val="2F528F"/>
                </a:solidFill>
                <a:latin typeface="+mn-ea"/>
                <a:ea typeface="新細明體" charset="-120"/>
              </a:rPr>
              <a:t>15-20%</a:t>
            </a:r>
            <a:endParaRPr lang="zh-TW" altLang="en-US" sz="1800" dirty="0">
              <a:solidFill>
                <a:srgbClr val="2F528F"/>
              </a:solidFill>
              <a:latin typeface="+mn-ea"/>
              <a:ea typeface="新細明體" charset="-12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6485</TotalTime>
  <Words>7028</Words>
  <Application>Microsoft Office PowerPoint</Application>
  <PresentationFormat>A4 紙張 (210x297 公釐)</PresentationFormat>
  <Paragraphs>1108</Paragraphs>
  <Slides>86</Slides>
  <Notes>86</Notes>
  <HiddenSlides>0</HiddenSlides>
  <MMClips>0</MMClips>
  <ScaleCrop>false</ScaleCrop>
  <HeadingPairs>
    <vt:vector size="8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86</vt:i4>
      </vt:variant>
    </vt:vector>
  </HeadingPairs>
  <TitlesOfParts>
    <vt:vector size="101" baseType="lpstr">
      <vt:lpstr>Gill Sans MT</vt:lpstr>
      <vt:lpstr>微軟正黑體</vt:lpstr>
      <vt:lpstr>新細明體</vt:lpstr>
      <vt:lpstr>萬用火柴體</vt:lpstr>
      <vt:lpstr>萬用空疊圓</vt:lpstr>
      <vt:lpstr>萬用超立體</vt:lpstr>
      <vt:lpstr>標楷體</vt:lpstr>
      <vt:lpstr>Arial</vt:lpstr>
      <vt:lpstr>Calibri</vt:lpstr>
      <vt:lpstr>Candara</vt:lpstr>
      <vt:lpstr>Symbol</vt:lpstr>
      <vt:lpstr>Times New Roman</vt:lpstr>
      <vt:lpstr>Wingdings</vt:lpstr>
      <vt:lpstr>波形</vt:lpstr>
      <vt:lpstr>Microsoft Draw Drawing</vt:lpstr>
      <vt:lpstr>　　華億通風設備有限公司 </vt:lpstr>
      <vt:lpstr>空調---通風</vt:lpstr>
      <vt:lpstr>空調---通風</vt:lpstr>
      <vt:lpstr>通風耗電基本常識</vt:lpstr>
      <vt:lpstr>通風耗電基本常識</vt:lpstr>
      <vt:lpstr>通風基本概念</vt:lpstr>
      <vt:lpstr>通風耗電基本常識</vt:lpstr>
      <vt:lpstr>通風耗電基本常識</vt:lpstr>
      <vt:lpstr>通風耗電基本常識</vt:lpstr>
      <vt:lpstr>通風耗電基本常識</vt:lpstr>
      <vt:lpstr>通風耗電基本常識</vt:lpstr>
      <vt:lpstr>通風耗電基本常識</vt:lpstr>
      <vt:lpstr> 耗電的公式計算</vt:lpstr>
      <vt:lpstr>通風基本概念</vt:lpstr>
      <vt:lpstr>通風基本概念</vt:lpstr>
      <vt:lpstr>通風基本概念</vt:lpstr>
      <vt:lpstr>通風基本概念</vt:lpstr>
      <vt:lpstr>補充-氣流方向的重要性</vt:lpstr>
      <vt:lpstr>補充-氣流方向的重要性</vt:lpstr>
      <vt:lpstr>通風基本概念</vt:lpstr>
      <vt:lpstr>PowerPoint 簡報</vt:lpstr>
      <vt:lpstr>通風基本概念</vt:lpstr>
      <vt:lpstr>通風基本概念</vt:lpstr>
      <vt:lpstr>通風基本概念</vt:lpstr>
      <vt:lpstr>     </vt:lpstr>
      <vt:lpstr>離心風機風輪的最佳化</vt:lpstr>
      <vt:lpstr>PowerPoint 簡報</vt:lpstr>
      <vt:lpstr>性能曲線表的補充</vt:lpstr>
      <vt:lpstr>性能曲線表的補充</vt:lpstr>
      <vt:lpstr>補充</vt:lpstr>
      <vt:lpstr>軸流風機葉片的特性</vt:lpstr>
      <vt:lpstr>軸流風機葉片的數量</vt:lpstr>
      <vt:lpstr>PowerPoint 簡報</vt:lpstr>
      <vt:lpstr>       最佳化風機的選擇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PowerPoint 簡報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PowerPoint 簡報</vt:lpstr>
      <vt:lpstr>PowerPoint 簡報</vt:lpstr>
      <vt:lpstr>PowerPoint 簡報</vt:lpstr>
      <vt:lpstr>     </vt:lpstr>
      <vt:lpstr>     </vt:lpstr>
      <vt:lpstr>     </vt:lpstr>
      <vt:lpstr>    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  <vt:lpstr>     </vt:lpstr>
    </vt:vector>
  </TitlesOfParts>
  <Company>hy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華億通風設備有限公司 ISO-9001品質認証廠商</dc:title>
  <dc:creator>thomas chen</dc:creator>
  <cp:lastModifiedBy>陳鼎昌</cp:lastModifiedBy>
  <cp:revision>802</cp:revision>
  <cp:lastPrinted>2020-03-18T09:23:19Z</cp:lastPrinted>
  <dcterms:created xsi:type="dcterms:W3CDTF">2001-11-02T07:19:18Z</dcterms:created>
  <dcterms:modified xsi:type="dcterms:W3CDTF">2020-05-15T08:15:05Z</dcterms:modified>
</cp:coreProperties>
</file>